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 id="2147483816" r:id="rId2"/>
  </p:sldMasterIdLst>
  <p:notesMasterIdLst>
    <p:notesMasterId r:id="rId29"/>
  </p:notesMasterIdLst>
  <p:sldIdLst>
    <p:sldId id="257" r:id="rId3"/>
    <p:sldId id="256" r:id="rId4"/>
    <p:sldId id="259" r:id="rId5"/>
    <p:sldId id="260" r:id="rId6"/>
    <p:sldId id="261" r:id="rId7"/>
    <p:sldId id="263" r:id="rId8"/>
    <p:sldId id="262" r:id="rId9"/>
    <p:sldId id="264" r:id="rId10"/>
    <p:sldId id="265" r:id="rId11"/>
    <p:sldId id="266" r:id="rId12"/>
    <p:sldId id="267" r:id="rId13"/>
    <p:sldId id="268" r:id="rId14"/>
    <p:sldId id="269" r:id="rId15"/>
    <p:sldId id="270" r:id="rId16"/>
    <p:sldId id="272" r:id="rId17"/>
    <p:sldId id="273" r:id="rId18"/>
    <p:sldId id="271" r:id="rId19"/>
    <p:sldId id="274" r:id="rId20"/>
    <p:sldId id="275" r:id="rId21"/>
    <p:sldId id="276" r:id="rId22"/>
    <p:sldId id="277" r:id="rId23"/>
    <p:sldId id="278" r:id="rId24"/>
    <p:sldId id="279" r:id="rId25"/>
    <p:sldId id="280" r:id="rId26"/>
    <p:sldId id="281" r:id="rId27"/>
    <p:sldId id="258"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10E0"/>
    <a:srgbClr val="27C30D"/>
    <a:srgbClr val="DF11A4"/>
    <a:srgbClr val="BD1344"/>
    <a:srgbClr val="C709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4" d="100"/>
          <a:sy n="54" d="100"/>
        </p:scale>
        <p:origin x="-113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7F769C4-3718-4530-9111-EBFD5325F383}" type="datetimeFigureOut">
              <a:rPr lang="ar-SA" smtClean="0"/>
              <a:t>04/08/1441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78A793-D1B4-4EE8-871D-202A97BCE2CF}" type="slidenum">
              <a:rPr lang="ar-SA" smtClean="0"/>
              <a:t>‹#›</a:t>
            </a:fld>
            <a:endParaRPr lang="ar-SA"/>
          </a:p>
        </p:txBody>
      </p:sp>
    </p:spTree>
    <p:extLst>
      <p:ext uri="{BB962C8B-B14F-4D97-AF65-F5344CB8AC3E}">
        <p14:creationId xmlns:p14="http://schemas.microsoft.com/office/powerpoint/2010/main" val="37308383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8F78A793-D1B4-4EE8-871D-202A97BCE2CF}" type="slidenum">
              <a:rPr lang="ar-SA" smtClean="0"/>
              <a:t>14</a:t>
            </a:fld>
            <a:endParaRPr lang="ar-SA"/>
          </a:p>
        </p:txBody>
      </p:sp>
    </p:spTree>
    <p:extLst>
      <p:ext uri="{BB962C8B-B14F-4D97-AF65-F5344CB8AC3E}">
        <p14:creationId xmlns:p14="http://schemas.microsoft.com/office/powerpoint/2010/main" val="61045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8F78A793-D1B4-4EE8-871D-202A97BCE2CF}" type="slidenum">
              <a:rPr lang="ar-SA" smtClean="0"/>
              <a:t>15</a:t>
            </a:fld>
            <a:endParaRPr lang="ar-SA"/>
          </a:p>
        </p:txBody>
      </p:sp>
    </p:spTree>
    <p:extLst>
      <p:ext uri="{BB962C8B-B14F-4D97-AF65-F5344CB8AC3E}">
        <p14:creationId xmlns:p14="http://schemas.microsoft.com/office/powerpoint/2010/main" val="118753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E5A964D-A720-4DAD-B788-B2BA0BD09306}" type="datetimeFigureOut">
              <a:rPr lang="ar-SA" smtClean="0"/>
              <a:t>04/08/1441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94C444CE-33C1-44C6-93DF-AA88F6A7A77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t>04/08/1441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t>04/08/1441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E5A964D-A720-4DAD-B788-B2BA0BD09306}" type="datetimeFigureOut">
              <a:rPr lang="ar-SA" smtClean="0">
                <a:solidFill>
                  <a:srgbClr val="DEDEDE">
                    <a:shade val="90000"/>
                  </a:srgbClr>
                </a:solidFill>
              </a:rPr>
              <a:pPr/>
              <a:t>04/08/1441</a:t>
            </a:fld>
            <a:endParaRPr lang="ar-SA">
              <a:solidFill>
                <a:srgbClr val="DEDEDE">
                  <a:shade val="90000"/>
                </a:srgbClr>
              </a:solidFill>
            </a:endParaRPr>
          </a:p>
        </p:txBody>
      </p:sp>
      <p:sp>
        <p:nvSpPr>
          <p:cNvPr id="19" name="Footer Placeholder 18"/>
          <p:cNvSpPr>
            <a:spLocks noGrp="1"/>
          </p:cNvSpPr>
          <p:nvPr>
            <p:ph type="ftr" sz="quarter" idx="11"/>
          </p:nvPr>
        </p:nvSpPr>
        <p:spPr/>
        <p:txBody>
          <a:bodyPr/>
          <a:lstStyle/>
          <a:p>
            <a:endParaRPr lang="ar-SA">
              <a:solidFill>
                <a:srgbClr val="DEDEDE">
                  <a:shade val="90000"/>
                </a:srgbClr>
              </a:solidFill>
            </a:endParaRPr>
          </a:p>
        </p:txBody>
      </p:sp>
      <p:sp>
        <p:nvSpPr>
          <p:cNvPr id="27" name="Slide Number Placeholder 26"/>
          <p:cNvSpPr>
            <a:spLocks noGrp="1"/>
          </p:cNvSpPr>
          <p:nvPr>
            <p:ph type="sldNum" sz="quarter" idx="12"/>
          </p:nvPr>
        </p:nvSpPr>
        <p:spPr/>
        <p:txBody>
          <a:bodyPr/>
          <a:lstStyle/>
          <a:p>
            <a:fld id="{94C444CE-33C1-44C6-93DF-AA88F6A7A775}" type="slidenum">
              <a:rPr lang="ar-SA" smtClean="0">
                <a:solidFill>
                  <a:srgbClr val="DEDEDE">
                    <a:shade val="90000"/>
                  </a:srgbClr>
                </a:solidFill>
              </a:rPr>
              <a:pPr/>
              <a:t>‹#›</a:t>
            </a:fld>
            <a:endParaRPr lang="ar-SA">
              <a:solidFill>
                <a:srgbClr val="DEDEDE">
                  <a:shade val="90000"/>
                </a:srgbClr>
              </a:solidFill>
            </a:endParaRPr>
          </a:p>
        </p:txBody>
      </p:sp>
    </p:spTree>
    <p:extLst>
      <p:ext uri="{BB962C8B-B14F-4D97-AF65-F5344CB8AC3E}">
        <p14:creationId xmlns:p14="http://schemas.microsoft.com/office/powerpoint/2010/main" val="206405691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5" name="Footer Placeholder 4"/>
          <p:cNvSpPr>
            <a:spLocks noGrp="1"/>
          </p:cNvSpPr>
          <p:nvPr>
            <p:ph type="ftr" sz="quarter" idx="11"/>
          </p:nvPr>
        </p:nvSpPr>
        <p:spPr/>
        <p:txBody>
          <a:bodyPr/>
          <a:lstStyle/>
          <a:p>
            <a:endParaRPr lang="ar-SA">
              <a:solidFill>
                <a:srgbClr val="424456">
                  <a:shade val="90000"/>
                </a:srgbClr>
              </a:solidFill>
            </a:endParaRPr>
          </a:p>
        </p:txBody>
      </p:sp>
      <p:sp>
        <p:nvSpPr>
          <p:cNvPr id="6" name="Slide Number Placeholder 5"/>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43477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E5A964D-A720-4DAD-B788-B2BA0BD09306}" type="datetimeFigureOut">
              <a:rPr lang="ar-SA" smtClean="0">
                <a:solidFill>
                  <a:srgbClr val="DEDEDE">
                    <a:shade val="90000"/>
                  </a:srgbClr>
                </a:solidFill>
              </a:rPr>
              <a:pPr/>
              <a:t>04/08/1441</a:t>
            </a:fld>
            <a:endParaRPr lang="ar-SA">
              <a:solidFill>
                <a:srgbClr val="DEDEDE">
                  <a:shade val="90000"/>
                </a:srgbClr>
              </a:solidFill>
            </a:endParaRPr>
          </a:p>
        </p:txBody>
      </p:sp>
      <p:sp>
        <p:nvSpPr>
          <p:cNvPr id="5" name="Footer Placeholder 4"/>
          <p:cNvSpPr>
            <a:spLocks noGrp="1"/>
          </p:cNvSpPr>
          <p:nvPr>
            <p:ph type="ftr" sz="quarter" idx="11"/>
          </p:nvPr>
        </p:nvSpPr>
        <p:spPr/>
        <p:txBody>
          <a:bodyPr/>
          <a:lstStyle/>
          <a:p>
            <a:endParaRPr lang="ar-SA">
              <a:solidFill>
                <a:srgbClr val="DEDEDE">
                  <a:shade val="90000"/>
                </a:srgbClr>
              </a:solidFill>
            </a:endParaRPr>
          </a:p>
        </p:txBody>
      </p:sp>
      <p:sp>
        <p:nvSpPr>
          <p:cNvPr id="6" name="Slide Number Placeholder 5"/>
          <p:cNvSpPr>
            <a:spLocks noGrp="1"/>
          </p:cNvSpPr>
          <p:nvPr>
            <p:ph type="sldNum" sz="quarter" idx="12"/>
          </p:nvPr>
        </p:nvSpPr>
        <p:spPr/>
        <p:txBody>
          <a:bodyPr/>
          <a:lstStyle/>
          <a:p>
            <a:fld id="{94C444CE-33C1-44C6-93DF-AA88F6A7A775}" type="slidenum">
              <a:rPr lang="ar-SA" smtClean="0">
                <a:solidFill>
                  <a:srgbClr val="DEDEDE">
                    <a:shade val="90000"/>
                  </a:srgbClr>
                </a:solidFill>
              </a:rPr>
              <a:pPr/>
              <a:t>‹#›</a:t>
            </a:fld>
            <a:endParaRPr lang="ar-SA">
              <a:solidFill>
                <a:srgbClr val="DEDEDE">
                  <a:shade val="90000"/>
                </a:srgbClr>
              </a:solidFill>
            </a:endParaRPr>
          </a:p>
        </p:txBody>
      </p:sp>
    </p:spTree>
    <p:extLst>
      <p:ext uri="{BB962C8B-B14F-4D97-AF65-F5344CB8AC3E}">
        <p14:creationId xmlns:p14="http://schemas.microsoft.com/office/powerpoint/2010/main" val="20561805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6" name="Footer Placeholder 5"/>
          <p:cNvSpPr>
            <a:spLocks noGrp="1"/>
          </p:cNvSpPr>
          <p:nvPr>
            <p:ph type="ftr" sz="quarter" idx="11"/>
          </p:nvPr>
        </p:nvSpPr>
        <p:spPr/>
        <p:txBody>
          <a:bodyPr/>
          <a:lstStyle/>
          <a:p>
            <a:endParaRPr lang="ar-SA">
              <a:solidFill>
                <a:srgbClr val="424456">
                  <a:shade val="90000"/>
                </a:srgbClr>
              </a:solidFill>
            </a:endParaRPr>
          </a:p>
        </p:txBody>
      </p:sp>
      <p:sp>
        <p:nvSpPr>
          <p:cNvPr id="7" name="Slide Number Placeholder 6"/>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1777990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8" name="Footer Placeholder 7"/>
          <p:cNvSpPr>
            <a:spLocks noGrp="1"/>
          </p:cNvSpPr>
          <p:nvPr>
            <p:ph type="ftr" sz="quarter" idx="11"/>
          </p:nvPr>
        </p:nvSpPr>
        <p:spPr/>
        <p:txBody>
          <a:bodyPr/>
          <a:lstStyle/>
          <a:p>
            <a:endParaRPr lang="ar-SA">
              <a:solidFill>
                <a:srgbClr val="424456">
                  <a:shade val="90000"/>
                </a:srgbClr>
              </a:solidFill>
            </a:endParaRPr>
          </a:p>
        </p:txBody>
      </p:sp>
      <p:sp>
        <p:nvSpPr>
          <p:cNvPr id="9" name="Slide Number Placeholder 8"/>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3218159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4" name="Footer Placeholder 3"/>
          <p:cNvSpPr>
            <a:spLocks noGrp="1"/>
          </p:cNvSpPr>
          <p:nvPr>
            <p:ph type="ftr" sz="quarter" idx="11"/>
          </p:nvPr>
        </p:nvSpPr>
        <p:spPr/>
        <p:txBody>
          <a:bodyPr/>
          <a:lstStyle/>
          <a:p>
            <a:endParaRPr lang="ar-SA">
              <a:solidFill>
                <a:srgbClr val="424456">
                  <a:shade val="90000"/>
                </a:srgbClr>
              </a:solidFill>
            </a:endParaRPr>
          </a:p>
        </p:txBody>
      </p:sp>
      <p:sp>
        <p:nvSpPr>
          <p:cNvPr id="5" name="Slide Number Placeholder 4"/>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803325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3" name="Footer Placeholder 2"/>
          <p:cNvSpPr>
            <a:spLocks noGrp="1"/>
          </p:cNvSpPr>
          <p:nvPr>
            <p:ph type="ftr" sz="quarter" idx="11"/>
          </p:nvPr>
        </p:nvSpPr>
        <p:spPr/>
        <p:txBody>
          <a:bodyPr/>
          <a:lstStyle/>
          <a:p>
            <a:endParaRPr lang="ar-SA">
              <a:solidFill>
                <a:srgbClr val="424456">
                  <a:shade val="90000"/>
                </a:srgbClr>
              </a:solidFill>
            </a:endParaRPr>
          </a:p>
        </p:txBody>
      </p:sp>
      <p:sp>
        <p:nvSpPr>
          <p:cNvPr id="4" name="Slide Number Placeholder 3"/>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1949701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6" name="Footer Placeholder 5"/>
          <p:cNvSpPr>
            <a:spLocks noGrp="1"/>
          </p:cNvSpPr>
          <p:nvPr>
            <p:ph type="ftr" sz="quarter" idx="11"/>
          </p:nvPr>
        </p:nvSpPr>
        <p:spPr/>
        <p:txBody>
          <a:bodyPr/>
          <a:lstStyle/>
          <a:p>
            <a:endParaRPr lang="ar-SA">
              <a:solidFill>
                <a:srgbClr val="424456">
                  <a:shade val="90000"/>
                </a:srgbClr>
              </a:solidFill>
            </a:endParaRPr>
          </a:p>
        </p:txBody>
      </p:sp>
      <p:sp>
        <p:nvSpPr>
          <p:cNvPr id="7" name="Slide Number Placeholder 6"/>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407380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t>04/08/1441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6" name="Footer Placeholder 5"/>
          <p:cNvSpPr>
            <a:spLocks noGrp="1"/>
          </p:cNvSpPr>
          <p:nvPr>
            <p:ph type="ftr" sz="quarter" idx="11"/>
          </p:nvPr>
        </p:nvSpPr>
        <p:spPr/>
        <p:txBody>
          <a:bodyPr/>
          <a:lstStyle/>
          <a:p>
            <a:endParaRPr lang="ar-SA">
              <a:solidFill>
                <a:srgbClr val="424456">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2229115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5" name="Footer Placeholder 4"/>
          <p:cNvSpPr>
            <a:spLocks noGrp="1"/>
          </p:cNvSpPr>
          <p:nvPr>
            <p:ph type="ftr" sz="quarter" idx="11"/>
          </p:nvPr>
        </p:nvSpPr>
        <p:spPr/>
        <p:txBody>
          <a:bodyPr/>
          <a:lstStyle/>
          <a:p>
            <a:endParaRPr lang="ar-SA">
              <a:solidFill>
                <a:srgbClr val="424456">
                  <a:shade val="90000"/>
                </a:srgbClr>
              </a:solidFill>
            </a:endParaRPr>
          </a:p>
        </p:txBody>
      </p:sp>
      <p:sp>
        <p:nvSpPr>
          <p:cNvPr id="6" name="Slide Number Placeholder 5"/>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4127707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5" name="Footer Placeholder 4"/>
          <p:cNvSpPr>
            <a:spLocks noGrp="1"/>
          </p:cNvSpPr>
          <p:nvPr>
            <p:ph type="ftr" sz="quarter" idx="11"/>
          </p:nvPr>
        </p:nvSpPr>
        <p:spPr/>
        <p:txBody>
          <a:bodyPr/>
          <a:lstStyle/>
          <a:p>
            <a:endParaRPr lang="ar-SA">
              <a:solidFill>
                <a:srgbClr val="424456">
                  <a:shade val="90000"/>
                </a:srgbClr>
              </a:solidFill>
            </a:endParaRPr>
          </a:p>
        </p:txBody>
      </p:sp>
      <p:sp>
        <p:nvSpPr>
          <p:cNvPr id="6" name="Slide Number Placeholder 5"/>
          <p:cNvSpPr>
            <a:spLocks noGrp="1"/>
          </p:cNvSpPr>
          <p:nvPr>
            <p:ph type="sldNum" sz="quarter" idx="12"/>
          </p:nvPr>
        </p:nvSpPr>
        <p:spPr/>
        <p:txBody>
          <a:body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spTree>
    <p:extLst>
      <p:ext uri="{BB962C8B-B14F-4D97-AF65-F5344CB8AC3E}">
        <p14:creationId xmlns:p14="http://schemas.microsoft.com/office/powerpoint/2010/main" val="301204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E5A964D-A720-4DAD-B788-B2BA0BD09306}" type="datetimeFigureOut">
              <a:rPr lang="ar-SA" smtClean="0"/>
              <a:t>04/08/1441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444CE-33C1-44C6-93DF-AA88F6A7A77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E5A964D-A720-4DAD-B788-B2BA0BD09306}" type="datetimeFigureOut">
              <a:rPr lang="ar-SA" smtClean="0"/>
              <a:t>04/08/1441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E5A964D-A720-4DAD-B788-B2BA0BD09306}" type="datetimeFigureOut">
              <a:rPr lang="ar-SA" smtClean="0"/>
              <a:t>04/08/1441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E5A964D-A720-4DAD-B788-B2BA0BD09306}" type="datetimeFigureOut">
              <a:rPr lang="ar-SA" smtClean="0"/>
              <a:t>04/08/1441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A964D-A720-4DAD-B788-B2BA0BD09306}" type="datetimeFigureOut">
              <a:rPr lang="ar-SA" smtClean="0"/>
              <a:t>04/08/1441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E5A964D-A720-4DAD-B788-B2BA0BD09306}" type="datetimeFigureOut">
              <a:rPr lang="ar-SA" smtClean="0"/>
              <a:t>04/08/1441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4C444CE-33C1-44C6-93DF-AA88F6A7A77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E5A964D-A720-4DAD-B788-B2BA0BD09306}" type="datetimeFigureOut">
              <a:rPr lang="ar-SA" smtClean="0"/>
              <a:t>04/08/1441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94C444CE-33C1-44C6-93DF-AA88F6A7A775}"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5A964D-A720-4DAD-B788-B2BA0BD09306}" type="datetimeFigureOut">
              <a:rPr lang="ar-SA" smtClean="0"/>
              <a:t>04/08/1441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C444CE-33C1-44C6-93DF-AA88F6A7A775}"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5A964D-A720-4DAD-B788-B2BA0BD09306}" type="datetimeFigureOut">
              <a:rPr lang="ar-SA" smtClean="0">
                <a:solidFill>
                  <a:srgbClr val="424456">
                    <a:shade val="90000"/>
                  </a:srgbClr>
                </a:solidFill>
              </a:rPr>
              <a:pPr/>
              <a:t>04/08/1441</a:t>
            </a:fld>
            <a:endParaRPr lang="ar-SA">
              <a:solidFill>
                <a:srgbClr val="424456">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424456">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C444CE-33C1-44C6-93DF-AA88F6A7A775}" type="slidenum">
              <a:rPr lang="ar-SA" smtClean="0">
                <a:solidFill>
                  <a:srgbClr val="424456">
                    <a:shade val="90000"/>
                  </a:srgbClr>
                </a:solidFill>
              </a:rPr>
              <a:pPr/>
              <a:t>‹#›</a:t>
            </a:fld>
            <a:endParaRPr lang="ar-SA">
              <a:solidFill>
                <a:srgbClr val="424456">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05356536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3.xml"/><Relationship Id="rId6" Type="http://schemas.openxmlformats.org/officeDocument/2006/relationships/audio" Target="../media/audio2.wav"/><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3.wav"/><Relationship Id="rId1" Type="http://schemas.openxmlformats.org/officeDocument/2006/relationships/slideLayout" Target="../slideLayouts/slideLayout3.xml"/><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lstStyle/>
          <a:p>
            <a:endParaRPr lang="ar-SA" dirty="0"/>
          </a:p>
        </p:txBody>
      </p:sp>
      <p:sp>
        <p:nvSpPr>
          <p:cNvPr id="4" name="مخطط انسيابي: شريط مثقب 3"/>
          <p:cNvSpPr/>
          <p:nvPr/>
        </p:nvSpPr>
        <p:spPr>
          <a:xfrm>
            <a:off x="311324" y="27464"/>
            <a:ext cx="8424862" cy="3435350"/>
          </a:xfrm>
          <a:prstGeom prst="flowChartPunchedTape">
            <a:avLst/>
          </a:prstGeom>
          <a:solidFill>
            <a:srgbClr val="00B0F0"/>
          </a:solidFill>
          <a:ln w="25400" cap="flat" cmpd="sng" algn="ctr">
            <a:solidFill>
              <a:srgbClr val="3366FF">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7200" b="0" i="0" u="none" strike="noStrike" kern="0" cap="none" spc="0" normalizeH="0" baseline="0" noProof="0" dirty="0">
                <a:ln>
                  <a:noFill/>
                </a:ln>
                <a:solidFill>
                  <a:srgbClr val="FFFF00"/>
                </a:solidFill>
                <a:effectLst/>
                <a:uLnTx/>
                <a:uFillTx/>
                <a:latin typeface="Arial"/>
                <a:cs typeface="Motken noqta" pitchFamily="2" charset="-78"/>
              </a:rPr>
              <a:t>محاضرات   </a:t>
            </a:r>
            <a:r>
              <a:rPr kumimoji="0" lang="ar-EG" sz="7200" b="0" i="0" u="none" strike="noStrike" kern="0" cap="none" spc="0" normalizeH="0" baseline="0" noProof="0" dirty="0" smtClean="0">
                <a:ln>
                  <a:noFill/>
                </a:ln>
                <a:solidFill>
                  <a:srgbClr val="FFFF00"/>
                </a:solidFill>
                <a:effectLst/>
                <a:uLnTx/>
                <a:uFillTx/>
                <a:latin typeface="Arial"/>
                <a:cs typeface="Motken noqta" pitchFamily="2" charset="-78"/>
              </a:rPr>
              <a:t>في  </a:t>
            </a:r>
            <a:r>
              <a:rPr kumimoji="0" lang="ar-EG" sz="7200" b="0" i="0" u="none" strike="noStrike" kern="0" cap="none" spc="0" normalizeH="0" baseline="0" noProof="0" dirty="0">
                <a:ln>
                  <a:noFill/>
                </a:ln>
                <a:solidFill>
                  <a:srgbClr val="FFFF00"/>
                </a:solidFill>
                <a:effectLst/>
                <a:uLnTx/>
                <a:uFillTx/>
                <a:latin typeface="Arial"/>
                <a:cs typeface="Motken noqta" pitchFamily="2" charset="-78"/>
              </a:rPr>
              <a:t>فلسفة  اللغة</a:t>
            </a:r>
            <a:r>
              <a:rPr kumimoji="0" lang="ar-EG" sz="7200" b="0" i="0" u="none" strike="noStrike" kern="0" cap="none" spc="0" normalizeH="0" baseline="0" noProof="0" dirty="0">
                <a:ln>
                  <a:noFill/>
                </a:ln>
                <a:solidFill>
                  <a:srgbClr val="FFFF00"/>
                </a:solidFill>
                <a:effectLst/>
                <a:uLnTx/>
                <a:uFillTx/>
                <a:latin typeface="Arial"/>
                <a:cs typeface="AL-Mateen" pitchFamily="2" charset="-78"/>
              </a:rPr>
              <a:t> </a:t>
            </a:r>
            <a:endParaRPr kumimoji="0" lang="ar-SA" sz="7200" b="0" i="0" u="none" strike="noStrike" kern="0" cap="none" spc="0" normalizeH="0" baseline="0" noProof="0" dirty="0">
              <a:ln>
                <a:noFill/>
              </a:ln>
              <a:solidFill>
                <a:srgbClr val="FFFF00"/>
              </a:solidFill>
              <a:effectLst/>
              <a:uLnTx/>
              <a:uFillTx/>
              <a:latin typeface="Arial"/>
              <a:cs typeface="AL-Mateen" pitchFamily="2" charset="-78"/>
            </a:endParaRPr>
          </a:p>
        </p:txBody>
      </p:sp>
      <p:sp>
        <p:nvSpPr>
          <p:cNvPr id="5" name="مخطط انسيابي: مستند 4"/>
          <p:cNvSpPr/>
          <p:nvPr/>
        </p:nvSpPr>
        <p:spPr>
          <a:xfrm>
            <a:off x="432594" y="3645024"/>
            <a:ext cx="8280400" cy="3212976"/>
          </a:xfrm>
          <a:prstGeom prst="flowChartDocument">
            <a:avLst/>
          </a:prstGeom>
          <a:solidFill>
            <a:srgbClr val="6F3FBC"/>
          </a:solidFill>
          <a:ln w="25400" cap="flat" cmpd="sng" algn="ctr">
            <a:solidFill>
              <a:srgbClr val="3366FF">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3600" b="0" i="0" u="none" strike="noStrike" kern="0" cap="none" spc="0" normalizeH="0" baseline="0" noProof="0" dirty="0">
                <a:ln>
                  <a:noFill/>
                </a:ln>
                <a:effectLst/>
                <a:uLnTx/>
                <a:uFillTx/>
                <a:latin typeface="Arial"/>
                <a:ea typeface="+mn-ea"/>
                <a:cs typeface="Mohammad Annoktah" pitchFamily="2" charset="-78"/>
              </a:rPr>
              <a:t>د كتور محمد سليم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3600" b="0" i="0" u="none" strike="noStrike" kern="0" cap="none" spc="0" normalizeH="0" baseline="0" noProof="0" dirty="0">
                <a:ln>
                  <a:noFill/>
                </a:ln>
                <a:effectLst/>
                <a:uLnTx/>
                <a:uFillTx/>
                <a:latin typeface="Arial"/>
                <a:ea typeface="+mn-ea"/>
                <a:cs typeface="Mohammad Annoktah" pitchFamily="2" charset="-78"/>
              </a:rPr>
              <a:t>مدرس الفلسفة  الحديثة  و المعاصرة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3600" b="0" i="0" u="none" strike="noStrike" kern="0" cap="none" spc="0" normalizeH="0" baseline="0" noProof="0" dirty="0">
                <a:ln>
                  <a:noFill/>
                </a:ln>
                <a:effectLst/>
                <a:uLnTx/>
                <a:uFillTx/>
                <a:latin typeface="Arial"/>
                <a:ea typeface="+mn-ea"/>
                <a:cs typeface="Mohammad Annoktah" pitchFamily="2" charset="-78"/>
              </a:rPr>
              <a:t>كلية الآداب – جامعة سوهاج  </a:t>
            </a:r>
            <a:endParaRPr kumimoji="0" lang="ar-SA" sz="3600" b="0" i="0" u="none" strike="noStrike" kern="0" cap="none" spc="0" normalizeH="0" baseline="0" noProof="0" dirty="0">
              <a:ln>
                <a:noFill/>
              </a:ln>
              <a:effectLst/>
              <a:uLnTx/>
              <a:uFillTx/>
              <a:latin typeface="Arial"/>
              <a:ea typeface="+mn-ea"/>
              <a:cs typeface="Mohammad Annoktah" pitchFamily="2" charset="-78"/>
            </a:endParaRPr>
          </a:p>
        </p:txBody>
      </p:sp>
    </p:spTree>
    <p:extLst>
      <p:ext uri="{BB962C8B-B14F-4D97-AF65-F5344CB8AC3E}">
        <p14:creationId xmlns:p14="http://schemas.microsoft.com/office/powerpoint/2010/main" val="3945585321"/>
      </p:ext>
    </p:extLst>
  </p:cSld>
  <p:clrMapOvr>
    <a:masterClrMapping/>
  </p:clrMapOvr>
  <mc:AlternateContent xmlns:mc="http://schemas.openxmlformats.org/markup-compatibility/2006" xmlns:p14="http://schemas.microsoft.com/office/powerpoint/2010/main">
    <mc:Choice Requires="p14">
      <p:transition advTm="2000">
        <p14:prism dir="r" isInverted="1"/>
        <p:sndAc>
          <p:stSnd>
            <p:snd r:embed="rId2" name="drumroll.wav"/>
          </p:stSnd>
        </p:sndAc>
      </p:transition>
    </mc:Choice>
    <mc:Fallback xmlns="">
      <p:transition advTm="2000">
        <p:fade/>
        <p:sndAc>
          <p:stSnd>
            <p:snd r:embed="rId3" name="drumroll.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26680"/>
            <a:ext cx="9144000" cy="7074728"/>
          </a:xfrm>
        </p:spPr>
        <p:txBody>
          <a:bodyPr/>
          <a:lstStyle/>
          <a:p>
            <a:pPr algn="just"/>
            <a:r>
              <a:rPr lang="ar-SA" sz="3200" b="1" dirty="0">
                <a:solidFill>
                  <a:srgbClr val="FFC000"/>
                </a:solidFill>
                <a:cs typeface="PT Bold Heading" pitchFamily="2" charset="-78"/>
              </a:rPr>
              <a:t>4-</a:t>
            </a:r>
            <a:r>
              <a:rPr lang="ar-SA" dirty="0">
                <a:solidFill>
                  <a:srgbClr val="FFC000"/>
                </a:solidFill>
                <a:cs typeface="PT Bold Heading" pitchFamily="2" charset="-78"/>
              </a:rPr>
              <a:t>	</a:t>
            </a:r>
            <a:r>
              <a:rPr lang="ar-SA" sz="3200" b="1" dirty="0">
                <a:solidFill>
                  <a:srgbClr val="FFC000"/>
                </a:solidFill>
                <a:cs typeface="PT Bold Heading" pitchFamily="2" charset="-78"/>
              </a:rPr>
              <a:t>نظرية التحقق </a:t>
            </a:r>
            <a:r>
              <a:rPr lang="en-US" sz="3200" b="1" dirty="0" err="1">
                <a:solidFill>
                  <a:srgbClr val="FFC000"/>
                </a:solidFill>
                <a:cs typeface="PT Bold Heading" pitchFamily="2" charset="-78"/>
              </a:rPr>
              <a:t>virification</a:t>
            </a:r>
            <a:r>
              <a:rPr lang="en-US" sz="3200" b="1" dirty="0">
                <a:solidFill>
                  <a:srgbClr val="FFC000"/>
                </a:solidFill>
                <a:cs typeface="PT Bold Heading" pitchFamily="2" charset="-78"/>
              </a:rPr>
              <a:t>   : </a:t>
            </a:r>
          </a:p>
          <a:p>
            <a:pPr algn="just"/>
            <a:r>
              <a:rPr lang="ar-SA" sz="3200" b="1" dirty="0">
                <a:solidFill>
                  <a:srgbClr val="FFFF00"/>
                </a:solidFill>
              </a:rPr>
              <a:t>قال بها فلاسفة الوضعية المنطقية أمثال :  رودولف كارناب ، وألفريد </a:t>
            </a:r>
            <a:r>
              <a:rPr lang="ar-SA" sz="3200" b="1" dirty="0" err="1">
                <a:solidFill>
                  <a:srgbClr val="FFFF00"/>
                </a:solidFill>
              </a:rPr>
              <a:t>جيولز</a:t>
            </a:r>
            <a:r>
              <a:rPr lang="ar-SA" sz="3200" b="1" dirty="0">
                <a:solidFill>
                  <a:srgbClr val="FFFF00"/>
                </a:solidFill>
              </a:rPr>
              <a:t> إير ..وغيرهما . تذهب إلى أن معنى العبارة هو منهج التحقق منها سواء كان تحققاً فعلياً أو تحققاً ممكناً </a:t>
            </a:r>
            <a:r>
              <a:rPr lang="en-US" sz="3200" b="1" dirty="0" smtClean="0">
                <a:solidFill>
                  <a:srgbClr val="FFFF00"/>
                </a:solidFill>
              </a:rPr>
              <a:t>“</a:t>
            </a:r>
            <a:r>
              <a:rPr lang="ar-SA" sz="3200" b="1" dirty="0" smtClean="0">
                <a:solidFill>
                  <a:srgbClr val="FFFF00"/>
                </a:solidFill>
              </a:rPr>
              <a:t>القابلية </a:t>
            </a:r>
            <a:r>
              <a:rPr lang="ar-SA" sz="3200" b="1" dirty="0">
                <a:solidFill>
                  <a:srgbClr val="FFFF00"/>
                </a:solidFill>
              </a:rPr>
              <a:t>للتحقق </a:t>
            </a:r>
            <a:r>
              <a:rPr lang="en-US" sz="3200" b="1" dirty="0" smtClean="0">
                <a:solidFill>
                  <a:srgbClr val="FFFF00"/>
                </a:solidFill>
              </a:rPr>
              <a:t>  verifiability. </a:t>
            </a:r>
            <a:r>
              <a:rPr lang="ar-SA" sz="3200" b="1" dirty="0">
                <a:solidFill>
                  <a:srgbClr val="FFFF00"/>
                </a:solidFill>
              </a:rPr>
              <a:t>فمعنى القضية عند "إير" – مثلا -  هو منهج تحققها . ومثلما يربط  إير بين المعني والصدق ، فهو يربط أيضًا بين المعني والتحقق فيما يتعلق بتحليل العبارات . فمعني العبارة – في رأي إير- هو نفسه طريقة تحققها ، فإذا لم نجد لتحققها طريقة كانت عبارة بغير معني . هذا هو المبدأ التي استند إليه إير- وكل المناطقة الوضعيين – </a:t>
            </a:r>
            <a:r>
              <a:rPr lang="ar-EG" sz="3200" b="1" dirty="0" err="1" smtClean="0">
                <a:solidFill>
                  <a:srgbClr val="FFFF00"/>
                </a:solidFill>
              </a:rPr>
              <a:t>فى</a:t>
            </a:r>
            <a:r>
              <a:rPr lang="ar-EG" sz="3200" b="1" dirty="0" smtClean="0">
                <a:solidFill>
                  <a:srgbClr val="FFFF00"/>
                </a:solidFill>
              </a:rPr>
              <a:t> استبعاد</a:t>
            </a:r>
            <a:r>
              <a:rPr lang="ar-SA" sz="3200" b="1" dirty="0" smtClean="0">
                <a:solidFill>
                  <a:srgbClr val="FFFF00"/>
                </a:solidFill>
              </a:rPr>
              <a:t> </a:t>
            </a:r>
            <a:r>
              <a:rPr lang="ar-SA" sz="3200" b="1" dirty="0">
                <a:solidFill>
                  <a:srgbClr val="FFFF00"/>
                </a:solidFill>
              </a:rPr>
              <a:t>العبارات الميتافيزيقية </a:t>
            </a:r>
            <a:r>
              <a:rPr lang="ar-EG" sz="3200" b="1" dirty="0" smtClean="0">
                <a:solidFill>
                  <a:srgbClr val="FFFF00"/>
                </a:solidFill>
              </a:rPr>
              <a:t>والأخلاقية والجمالية ( ثورة على القيم عموما ) </a:t>
            </a:r>
            <a:r>
              <a:rPr lang="ar-SA" sz="3200" b="1" dirty="0" smtClean="0">
                <a:solidFill>
                  <a:srgbClr val="FFFF00"/>
                </a:solidFill>
              </a:rPr>
              <a:t>لأنها </a:t>
            </a:r>
            <a:r>
              <a:rPr lang="ar-SA" sz="3200" b="1" dirty="0">
                <a:solidFill>
                  <a:srgbClr val="FFFF00"/>
                </a:solidFill>
              </a:rPr>
              <a:t>لا تقبل التحقق كما ذهب  إير، أو لأنها قضايا زائفة وخالية من </a:t>
            </a:r>
            <a:r>
              <a:rPr lang="ar-SA" sz="3200" b="1" dirty="0" smtClean="0">
                <a:solidFill>
                  <a:srgbClr val="FFFF00"/>
                </a:solidFill>
              </a:rPr>
              <a:t>المعني</a:t>
            </a:r>
            <a:r>
              <a:rPr lang="ar-EG" sz="3200" b="1" dirty="0" smtClean="0">
                <a:solidFill>
                  <a:srgbClr val="FFFF00"/>
                </a:solidFill>
              </a:rPr>
              <a:t> </a:t>
            </a:r>
            <a:r>
              <a:rPr lang="ar-EG" sz="3200" b="1" dirty="0">
                <a:solidFill>
                  <a:srgbClr val="FFFF00"/>
                </a:solidFill>
              </a:rPr>
              <a:t>. مثل  عبارة </a:t>
            </a:r>
            <a:r>
              <a:rPr lang="ar-EG" sz="3200" b="1" dirty="0" smtClean="0">
                <a:solidFill>
                  <a:srgbClr val="FFFF00"/>
                </a:solidFill>
              </a:rPr>
              <a:t>: الجوهر </a:t>
            </a:r>
            <a:r>
              <a:rPr lang="ar-EG" sz="3200" b="1" dirty="0" err="1" smtClean="0">
                <a:solidFill>
                  <a:srgbClr val="FFFF00"/>
                </a:solidFill>
              </a:rPr>
              <a:t>حقيقى</a:t>
            </a:r>
            <a:r>
              <a:rPr lang="ar-EG" sz="3200" b="1" dirty="0" smtClean="0">
                <a:solidFill>
                  <a:srgbClr val="FFFF00"/>
                </a:solidFill>
              </a:rPr>
              <a:t> ، ماهية الوجود المطلق ،وعلة الوجود الأولى ، وفكرة  الكلى  ..  الخ</a:t>
            </a:r>
            <a:endParaRPr lang="ar-SA" sz="3200" b="1" dirty="0">
              <a:solidFill>
                <a:srgbClr val="FFFF00"/>
              </a:solidFill>
            </a:endParaRPr>
          </a:p>
        </p:txBody>
      </p:sp>
    </p:spTree>
    <p:extLst>
      <p:ext uri="{BB962C8B-B14F-4D97-AF65-F5344CB8AC3E}">
        <p14:creationId xmlns:p14="http://schemas.microsoft.com/office/powerpoint/2010/main" val="1824379609"/>
      </p:ext>
    </p:extLst>
  </p:cSld>
  <p:clrMapOvr>
    <a:masterClrMapping/>
  </p:clrMapOvr>
  <mc:AlternateContent xmlns:mc="http://schemas.openxmlformats.org/markup-compatibility/2006" xmlns:p14="http://schemas.microsoft.com/office/powerpoint/2010/main">
    <mc:Choice Requires="p14">
      <p:transition p14:dur="250">
        <p14:gallery dir="r"/>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lstStyle/>
          <a:p>
            <a:pPr algn="just"/>
            <a:r>
              <a:rPr lang="ar-SA" dirty="0">
                <a:solidFill>
                  <a:srgbClr val="92D050"/>
                </a:solidFill>
                <a:cs typeface="PT Bold Heading" pitchFamily="2" charset="-78"/>
              </a:rPr>
              <a:t>5-	</a:t>
            </a:r>
            <a:r>
              <a:rPr lang="ar-SA" sz="3200" b="1" dirty="0">
                <a:solidFill>
                  <a:srgbClr val="92D050"/>
                </a:solidFill>
                <a:cs typeface="PT Bold Heading" pitchFamily="2" charset="-78"/>
              </a:rPr>
              <a:t>النظرية البراجماتية في المعنى : </a:t>
            </a:r>
          </a:p>
          <a:p>
            <a:pPr algn="just"/>
            <a:r>
              <a:rPr lang="ar-EG" sz="3200" b="1" dirty="0" smtClean="0"/>
              <a:t> </a:t>
            </a:r>
            <a:r>
              <a:rPr lang="ar-EG" sz="3600" b="1" dirty="0" smtClean="0">
                <a:solidFill>
                  <a:schemeClr val="accent4">
                    <a:lumMod val="20000"/>
                    <a:lumOff val="80000"/>
                  </a:schemeClr>
                </a:solidFill>
              </a:rPr>
              <a:t>مفادها : </a:t>
            </a:r>
            <a:r>
              <a:rPr lang="ar-SA" sz="3600" b="1" dirty="0" smtClean="0">
                <a:solidFill>
                  <a:schemeClr val="accent4">
                    <a:lumMod val="20000"/>
                    <a:lumOff val="80000"/>
                  </a:schemeClr>
                </a:solidFill>
              </a:rPr>
              <a:t>أن </a:t>
            </a:r>
            <a:r>
              <a:rPr lang="ar-SA" sz="3600" b="1" dirty="0">
                <a:solidFill>
                  <a:schemeClr val="accent4">
                    <a:lumMod val="20000"/>
                    <a:lumOff val="80000"/>
                  </a:schemeClr>
                </a:solidFill>
              </a:rPr>
              <a:t>معنى اللفظ أو العبارة هو الذي يوجه الإنسان أو يرشده إلى نوع السلوك أو الفعل، أي أن المعنى في هذه الحالة ليس إلا مجموعة ما يمكن للإنسان أن يؤديه من سلوك أو </a:t>
            </a:r>
            <a:r>
              <a:rPr lang="ar-SA" sz="3600" b="1" dirty="0" smtClean="0">
                <a:solidFill>
                  <a:schemeClr val="accent4">
                    <a:lumMod val="20000"/>
                    <a:lumOff val="80000"/>
                  </a:schemeClr>
                </a:solidFill>
              </a:rPr>
              <a:t>أفعال</a:t>
            </a:r>
            <a:r>
              <a:rPr lang="ar-EG" sz="3600" b="1" dirty="0" smtClean="0">
                <a:solidFill>
                  <a:schemeClr val="accent4">
                    <a:lumMod val="20000"/>
                    <a:lumOff val="80000"/>
                  </a:schemeClr>
                </a:solidFill>
              </a:rPr>
              <a:t> </a:t>
            </a:r>
            <a:r>
              <a:rPr lang="ar-SA" sz="3600" b="1" dirty="0" smtClean="0">
                <a:solidFill>
                  <a:schemeClr val="accent4">
                    <a:lumMod val="20000"/>
                    <a:lumOff val="80000"/>
                  </a:schemeClr>
                </a:solidFill>
              </a:rPr>
              <a:t>، </a:t>
            </a:r>
            <a:r>
              <a:rPr lang="ar-SA" sz="3600" b="1" dirty="0">
                <a:solidFill>
                  <a:schemeClr val="accent4">
                    <a:lumMod val="20000"/>
                    <a:lumOff val="80000"/>
                  </a:schemeClr>
                </a:solidFill>
              </a:rPr>
              <a:t>مسترشداً بالكلمة أو مهتدياً بالعبارة، ومن ثم فإن ما لا يؤدي إلى سلوك معين أو عمل ناجح في الحياة الخارجية، يصبح بلا </a:t>
            </a:r>
            <a:r>
              <a:rPr lang="ar-SA" sz="3600" b="1" dirty="0" smtClean="0">
                <a:solidFill>
                  <a:schemeClr val="accent4">
                    <a:lumMod val="20000"/>
                    <a:lumOff val="80000"/>
                  </a:schemeClr>
                </a:solidFill>
              </a:rPr>
              <a:t>معنى</a:t>
            </a:r>
            <a:r>
              <a:rPr lang="ar-EG" sz="3600" b="1" dirty="0" smtClean="0">
                <a:solidFill>
                  <a:schemeClr val="accent4">
                    <a:lumMod val="20000"/>
                    <a:lumOff val="80000"/>
                  </a:schemeClr>
                </a:solidFill>
              </a:rPr>
              <a:t> .</a:t>
            </a:r>
            <a:r>
              <a:rPr lang="ar-SA" sz="3600" b="1" dirty="0" smtClean="0">
                <a:solidFill>
                  <a:schemeClr val="accent4">
                    <a:lumMod val="20000"/>
                    <a:lumOff val="80000"/>
                  </a:schemeClr>
                </a:solidFill>
              </a:rPr>
              <a:t> </a:t>
            </a:r>
            <a:endParaRPr lang="ar-EG" sz="3600" b="1" dirty="0" smtClean="0">
              <a:solidFill>
                <a:schemeClr val="accent4">
                  <a:lumMod val="20000"/>
                  <a:lumOff val="80000"/>
                </a:schemeClr>
              </a:solidFill>
            </a:endParaRPr>
          </a:p>
          <a:p>
            <a:pPr algn="just"/>
            <a:r>
              <a:rPr lang="ar-EG" sz="3600" b="1" dirty="0">
                <a:solidFill>
                  <a:schemeClr val="accent4">
                    <a:lumMod val="20000"/>
                    <a:lumOff val="80000"/>
                  </a:schemeClr>
                </a:solidFill>
              </a:rPr>
              <a:t> </a:t>
            </a:r>
            <a:r>
              <a:rPr lang="ar-EG" sz="3600" b="1" dirty="0" smtClean="0">
                <a:solidFill>
                  <a:schemeClr val="accent4">
                    <a:lumMod val="20000"/>
                    <a:lumOff val="80000"/>
                  </a:schemeClr>
                </a:solidFill>
              </a:rPr>
              <a:t>    </a:t>
            </a:r>
            <a:r>
              <a:rPr lang="ar-SA" sz="3600" b="1" dirty="0" smtClean="0">
                <a:solidFill>
                  <a:schemeClr val="accent4">
                    <a:lumMod val="20000"/>
                    <a:lumOff val="80000"/>
                  </a:schemeClr>
                </a:solidFill>
              </a:rPr>
              <a:t>ويعبر </a:t>
            </a:r>
            <a:r>
              <a:rPr lang="ar-SA" sz="3600" b="1" dirty="0">
                <a:solidFill>
                  <a:schemeClr val="accent4">
                    <a:lumMod val="20000"/>
                    <a:lumOff val="80000"/>
                  </a:schemeClr>
                </a:solidFill>
              </a:rPr>
              <a:t>بيرس عن ذلك بقوله </a:t>
            </a:r>
            <a:r>
              <a:rPr lang="ar-EG" sz="3600" b="1" dirty="0" smtClean="0">
                <a:solidFill>
                  <a:schemeClr val="accent4">
                    <a:lumMod val="20000"/>
                    <a:lumOff val="80000"/>
                  </a:schemeClr>
                </a:solidFill>
              </a:rPr>
              <a:t>: </a:t>
            </a:r>
            <a:r>
              <a:rPr lang="ar-SA" sz="3600" b="1" dirty="0" smtClean="0">
                <a:solidFill>
                  <a:schemeClr val="accent4">
                    <a:lumMod val="20000"/>
                    <a:lumOff val="80000"/>
                  </a:schemeClr>
                </a:solidFill>
              </a:rPr>
              <a:t>إن </a:t>
            </a:r>
            <a:r>
              <a:rPr lang="ar-SA" sz="3600" b="1" dirty="0">
                <a:solidFill>
                  <a:schemeClr val="accent4">
                    <a:lumMod val="20000"/>
                    <a:lumOff val="80000"/>
                  </a:schemeClr>
                </a:solidFill>
              </a:rPr>
              <a:t>معنى الكلمة أو العبارة إنما يقع بأسره في حدود دلالتها على ما يمكن أن يؤدي في الحياة السلوكية بنجاح . </a:t>
            </a:r>
          </a:p>
          <a:p>
            <a:endParaRPr lang="ar-SA" dirty="0">
              <a:solidFill>
                <a:schemeClr val="accent4">
                  <a:lumMod val="20000"/>
                  <a:lumOff val="80000"/>
                </a:schemeClr>
              </a:solidFill>
            </a:endParaRPr>
          </a:p>
        </p:txBody>
      </p:sp>
    </p:spTree>
    <p:extLst>
      <p:ext uri="{BB962C8B-B14F-4D97-AF65-F5344CB8AC3E}">
        <p14:creationId xmlns:p14="http://schemas.microsoft.com/office/powerpoint/2010/main" val="535548644"/>
      </p:ext>
    </p:extLst>
  </p:cSld>
  <p:clrMapOvr>
    <a:masterClrMapping/>
  </p:clrMapOvr>
  <mc:AlternateContent xmlns:mc="http://schemas.openxmlformats.org/markup-compatibility/2006" xmlns:p14="http://schemas.microsoft.com/office/powerpoint/2010/main">
    <mc:Choice Requires="p14">
      <p:transition p14:dur="250">
        <p14:flip dir="l"/>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a:bodyPr>
          <a:lstStyle/>
          <a:p>
            <a:r>
              <a:rPr lang="ar-SA" sz="4000" b="1" dirty="0">
                <a:solidFill>
                  <a:srgbClr val="FF0000"/>
                </a:solidFill>
                <a:cs typeface="PT Bold Heading" pitchFamily="2" charset="-78"/>
              </a:rPr>
              <a:t>6-	 نظرية المعنى في الاستعمال : </a:t>
            </a:r>
            <a:endParaRPr lang="ar-EG" sz="4000" b="1" dirty="0" smtClean="0">
              <a:solidFill>
                <a:srgbClr val="FF0000"/>
              </a:solidFill>
              <a:cs typeface="PT Bold Heading" pitchFamily="2" charset="-78"/>
            </a:endParaRPr>
          </a:p>
          <a:p>
            <a:pPr algn="just"/>
            <a:r>
              <a:rPr lang="ar-SA" sz="3600" b="1" dirty="0" smtClean="0">
                <a:solidFill>
                  <a:srgbClr val="FFC000"/>
                </a:solidFill>
              </a:rPr>
              <a:t>ا</a:t>
            </a:r>
            <a:r>
              <a:rPr lang="ar-EG" sz="3600" b="1" dirty="0" smtClean="0">
                <a:solidFill>
                  <a:srgbClr val="FFC000"/>
                </a:solidFill>
              </a:rPr>
              <a:t>لشعار ا</a:t>
            </a:r>
            <a:r>
              <a:rPr lang="ar-SA" sz="3600" b="1" dirty="0" smtClean="0">
                <a:solidFill>
                  <a:srgbClr val="FFC000"/>
                </a:solidFill>
              </a:rPr>
              <a:t>لمشهور </a:t>
            </a:r>
            <a:r>
              <a:rPr lang="ar-SA" sz="3600" b="1" dirty="0" err="1">
                <a:solidFill>
                  <a:srgbClr val="FFC000"/>
                </a:solidFill>
              </a:rPr>
              <a:t>لفتجنشتين</a:t>
            </a:r>
            <a:r>
              <a:rPr lang="ar-SA" sz="3600" b="1" dirty="0">
                <a:solidFill>
                  <a:srgbClr val="FFC000"/>
                </a:solidFill>
              </a:rPr>
              <a:t> </a:t>
            </a:r>
            <a:r>
              <a:rPr lang="ar-EG" sz="3600" b="1" dirty="0" smtClean="0">
                <a:solidFill>
                  <a:srgbClr val="FFC000"/>
                </a:solidFill>
              </a:rPr>
              <a:t> : </a:t>
            </a:r>
            <a:r>
              <a:rPr lang="ar-SA" sz="3600" b="1" dirty="0" smtClean="0">
                <a:solidFill>
                  <a:srgbClr val="FF0000"/>
                </a:solidFill>
              </a:rPr>
              <a:t>«</a:t>
            </a:r>
            <a:r>
              <a:rPr lang="ar-EG" sz="3600" b="1" dirty="0" smtClean="0">
                <a:solidFill>
                  <a:srgbClr val="FF0000"/>
                </a:solidFill>
              </a:rPr>
              <a:t> </a:t>
            </a:r>
            <a:r>
              <a:rPr lang="ar-SA" sz="3600" b="1" dirty="0" smtClean="0">
                <a:solidFill>
                  <a:srgbClr val="FF0000"/>
                </a:solidFill>
              </a:rPr>
              <a:t>لا </a:t>
            </a:r>
            <a:r>
              <a:rPr lang="ar-SA" sz="3600" b="1" dirty="0">
                <a:solidFill>
                  <a:srgbClr val="FF0000"/>
                </a:solidFill>
              </a:rPr>
              <a:t>تسل عن </a:t>
            </a:r>
            <a:r>
              <a:rPr lang="ar-SA" sz="3600" b="1" dirty="0" smtClean="0">
                <a:solidFill>
                  <a:srgbClr val="FF0000"/>
                </a:solidFill>
              </a:rPr>
              <a:t>المعنى،</a:t>
            </a:r>
            <a:r>
              <a:rPr lang="ar-EG" sz="3600" b="1" dirty="0" smtClean="0">
                <a:solidFill>
                  <a:srgbClr val="FF0000"/>
                </a:solidFill>
              </a:rPr>
              <a:t> بل </a:t>
            </a:r>
            <a:r>
              <a:rPr lang="ar-SA" sz="3600" b="1" dirty="0" smtClean="0">
                <a:solidFill>
                  <a:srgbClr val="FF0000"/>
                </a:solidFill>
              </a:rPr>
              <a:t>سل </a:t>
            </a:r>
            <a:r>
              <a:rPr lang="ar-SA" sz="3600" b="1" dirty="0">
                <a:solidFill>
                  <a:srgbClr val="FF0000"/>
                </a:solidFill>
              </a:rPr>
              <a:t>عن </a:t>
            </a:r>
            <a:r>
              <a:rPr lang="ar-SA" sz="3600" b="1" dirty="0" smtClean="0">
                <a:solidFill>
                  <a:srgbClr val="FF0000"/>
                </a:solidFill>
              </a:rPr>
              <a:t>الاستعمال</a:t>
            </a:r>
            <a:r>
              <a:rPr lang="ar-EG" sz="3600" b="1" dirty="0" smtClean="0">
                <a:solidFill>
                  <a:srgbClr val="FF0000"/>
                </a:solidFill>
              </a:rPr>
              <a:t> </a:t>
            </a:r>
            <a:r>
              <a:rPr lang="ar-SA" sz="3600" b="1" dirty="0" smtClean="0">
                <a:solidFill>
                  <a:srgbClr val="FF0000"/>
                </a:solidFill>
              </a:rPr>
              <a:t>"  </a:t>
            </a:r>
            <a:r>
              <a:rPr lang="ar-SA" sz="3600" b="1" dirty="0">
                <a:solidFill>
                  <a:srgbClr val="FFC000"/>
                </a:solidFill>
              </a:rPr>
              <a:t>، وهو يقصد بذلك أن معنى الكلمة هو الطريقة التي تستخدم بها في اللغة العادية. وقد عبر فتجنشتين عن ذلك بقوله "إن معنى الكلمة هو استعمالها في اللغة" . ومن ثم فإن معنى الكلمة يتحدد بناءً على الظروف المختلفة التي تستعمل الكلمة في حدودها" . وهذا يعني أن معنى الكلمة </a:t>
            </a:r>
            <a:r>
              <a:rPr lang="ar-SA" sz="3600" b="1" dirty="0" smtClean="0">
                <a:solidFill>
                  <a:srgbClr val="FFC000"/>
                </a:solidFill>
              </a:rPr>
              <a:t>يختلف </a:t>
            </a:r>
            <a:r>
              <a:rPr lang="ar-SA" sz="3600" b="1" dirty="0">
                <a:solidFill>
                  <a:srgbClr val="FFC000"/>
                </a:solidFill>
              </a:rPr>
              <a:t>باختلاف استعمالاتها</a:t>
            </a:r>
            <a:r>
              <a:rPr lang="ar-SA" sz="3600" b="1" dirty="0" smtClean="0">
                <a:solidFill>
                  <a:srgbClr val="FFC000"/>
                </a:solidFill>
              </a:rPr>
              <a:t>.</a:t>
            </a:r>
            <a:endParaRPr lang="ar-EG" sz="3600" b="1" dirty="0" smtClean="0">
              <a:solidFill>
                <a:srgbClr val="FFC000"/>
              </a:solidFill>
            </a:endParaRPr>
          </a:p>
          <a:p>
            <a:pPr algn="just"/>
            <a:r>
              <a:rPr lang="ar-SA" sz="3600" b="1" dirty="0"/>
              <a:t>ولقد تبنى معظم فلاسفة أكسفورد وغيرهم هذه النظرية كما وضعها فتجنشتين، وأضافوا إليها أبعاداً </a:t>
            </a:r>
            <a:r>
              <a:rPr lang="ar-SA" sz="3600" b="1" dirty="0" smtClean="0"/>
              <a:t>جديدة</a:t>
            </a:r>
            <a:r>
              <a:rPr lang="ar-EG" sz="3600" b="1" dirty="0" smtClean="0"/>
              <a:t> :</a:t>
            </a:r>
            <a:endParaRPr lang="ar-SA" sz="3600" b="1" dirty="0"/>
          </a:p>
        </p:txBody>
      </p:sp>
    </p:spTree>
    <p:extLst>
      <p:ext uri="{BB962C8B-B14F-4D97-AF65-F5344CB8AC3E}">
        <p14:creationId xmlns:p14="http://schemas.microsoft.com/office/powerpoint/2010/main" val="2510532544"/>
      </p:ext>
    </p:extLst>
  </p:cSld>
  <p:clrMapOvr>
    <a:masterClrMapping/>
  </p:clrMapOvr>
  <mc:AlternateContent xmlns:mc="http://schemas.openxmlformats.org/markup-compatibility/2006" xmlns:p14="http://schemas.microsoft.com/office/powerpoint/2010/main">
    <mc:Choice Requires="p14">
      <p:transition p14:dur="250">
        <p14:flip dir="l"/>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lnSpcReduction="10000"/>
          </a:bodyPr>
          <a:lstStyle/>
          <a:p>
            <a:pPr algn="just"/>
            <a:r>
              <a:rPr lang="ar-EG" sz="3600" b="1" dirty="0" smtClean="0"/>
              <a:t>-</a:t>
            </a:r>
            <a:r>
              <a:rPr lang="ar-EG" sz="3600" b="1" dirty="0" smtClean="0">
                <a:solidFill>
                  <a:srgbClr val="FFC000"/>
                </a:solidFill>
              </a:rPr>
              <a:t>يقول </a:t>
            </a:r>
            <a:r>
              <a:rPr lang="ar-EG" sz="3600" b="1" dirty="0" err="1" smtClean="0">
                <a:solidFill>
                  <a:srgbClr val="FFFF00"/>
                </a:solidFill>
              </a:rPr>
              <a:t>جيلبرت</a:t>
            </a:r>
            <a:r>
              <a:rPr lang="ar-EG" sz="3600" b="1" dirty="0" smtClean="0">
                <a:solidFill>
                  <a:srgbClr val="FFFF00"/>
                </a:solidFill>
              </a:rPr>
              <a:t> </a:t>
            </a:r>
            <a:r>
              <a:rPr lang="ar-SA" sz="3600" b="1" dirty="0" err="1" smtClean="0">
                <a:solidFill>
                  <a:srgbClr val="FFFF00"/>
                </a:solidFill>
              </a:rPr>
              <a:t>رايل</a:t>
            </a:r>
            <a:r>
              <a:rPr lang="ar-SA" sz="3600" b="1" dirty="0" smtClean="0">
                <a:solidFill>
                  <a:srgbClr val="FFFF00"/>
                </a:solidFill>
              </a:rPr>
              <a:t> </a:t>
            </a:r>
            <a:r>
              <a:rPr lang="en-US" sz="3600" b="1" dirty="0" smtClean="0">
                <a:solidFill>
                  <a:srgbClr val="FFFF00"/>
                </a:solidFill>
              </a:rPr>
              <a:t>: </a:t>
            </a:r>
            <a:r>
              <a:rPr lang="en-US" sz="3600" b="1" dirty="0">
                <a:solidFill>
                  <a:srgbClr val="FFC000"/>
                </a:solidFill>
              </a:rPr>
              <a:t>"</a:t>
            </a:r>
            <a:r>
              <a:rPr lang="ar-SA" sz="3600" b="1" dirty="0">
                <a:solidFill>
                  <a:srgbClr val="FFC000"/>
                </a:solidFill>
              </a:rPr>
              <a:t>إن فهم معنى الكلمة أو العبارة هو معرفة كيف تُستعمل ..." .</a:t>
            </a:r>
          </a:p>
          <a:p>
            <a:pPr algn="just"/>
            <a:r>
              <a:rPr lang="ar-SA" sz="3600" b="1" dirty="0">
                <a:solidFill>
                  <a:srgbClr val="FFC000"/>
                </a:solidFill>
              </a:rPr>
              <a:t>- ويقول </a:t>
            </a:r>
            <a:r>
              <a:rPr lang="ar-SA" sz="3600" b="1" dirty="0">
                <a:solidFill>
                  <a:srgbClr val="FFFF00"/>
                </a:solidFill>
              </a:rPr>
              <a:t>نويل سميث </a:t>
            </a:r>
            <a:r>
              <a:rPr lang="en-US" sz="3600" b="1" dirty="0" smtClean="0">
                <a:solidFill>
                  <a:srgbClr val="FFFF00"/>
                </a:solidFill>
              </a:rPr>
              <a:t>: “ </a:t>
            </a:r>
            <a:r>
              <a:rPr lang="ar-SA" sz="3600" b="1" dirty="0" smtClean="0">
                <a:solidFill>
                  <a:srgbClr val="FFC000"/>
                </a:solidFill>
              </a:rPr>
              <a:t>إن </a:t>
            </a:r>
            <a:r>
              <a:rPr lang="ar-SA" sz="3600" b="1" dirty="0">
                <a:solidFill>
                  <a:srgbClr val="FFC000"/>
                </a:solidFill>
              </a:rPr>
              <a:t>توضيح معنى الكلمة هو شرح كيف تُستعمل".</a:t>
            </a:r>
          </a:p>
          <a:p>
            <a:pPr algn="just"/>
            <a:r>
              <a:rPr lang="en-US" sz="3600" b="1" dirty="0" smtClean="0">
                <a:solidFill>
                  <a:srgbClr val="FFC000"/>
                </a:solidFill>
              </a:rPr>
              <a:t>-</a:t>
            </a:r>
            <a:r>
              <a:rPr lang="ar-SA" sz="3600" b="1" dirty="0" smtClean="0">
                <a:solidFill>
                  <a:srgbClr val="FFC000"/>
                </a:solidFill>
              </a:rPr>
              <a:t>ويذهب </a:t>
            </a:r>
            <a:r>
              <a:rPr lang="ar-SA" sz="3600" b="1" dirty="0" err="1">
                <a:solidFill>
                  <a:srgbClr val="FFFF00"/>
                </a:solidFill>
              </a:rPr>
              <a:t>إيفانس</a:t>
            </a:r>
            <a:r>
              <a:rPr lang="ar-SA" sz="3600" b="1" dirty="0">
                <a:solidFill>
                  <a:srgbClr val="FFFF00"/>
                </a:solidFill>
              </a:rPr>
              <a:t> </a:t>
            </a:r>
            <a:r>
              <a:rPr lang="en-US" sz="3600" b="1" dirty="0" smtClean="0">
                <a:solidFill>
                  <a:srgbClr val="FFC000"/>
                </a:solidFill>
              </a:rPr>
              <a:t> </a:t>
            </a:r>
            <a:r>
              <a:rPr lang="ar-SA" sz="3600" b="1" dirty="0" smtClean="0">
                <a:solidFill>
                  <a:srgbClr val="FFC000"/>
                </a:solidFill>
              </a:rPr>
              <a:t>إلى </a:t>
            </a:r>
            <a:r>
              <a:rPr lang="ar-SA" sz="3600" b="1" dirty="0">
                <a:solidFill>
                  <a:srgbClr val="FFC000"/>
                </a:solidFill>
              </a:rPr>
              <a:t>أن </a:t>
            </a:r>
            <a:r>
              <a:rPr lang="en-US" sz="3600" b="1" dirty="0" smtClean="0">
                <a:solidFill>
                  <a:srgbClr val="FFC000"/>
                </a:solidFill>
              </a:rPr>
              <a:t> : </a:t>
            </a:r>
            <a:r>
              <a:rPr lang="ar-SA" sz="3600" b="1" dirty="0" smtClean="0">
                <a:solidFill>
                  <a:srgbClr val="FFC000"/>
                </a:solidFill>
              </a:rPr>
              <a:t>"</a:t>
            </a:r>
            <a:r>
              <a:rPr lang="ar-SA" sz="3600" b="1" dirty="0">
                <a:solidFill>
                  <a:srgbClr val="FFC000"/>
                </a:solidFill>
              </a:rPr>
              <a:t>معنى الكلمة هو ببساطة مجموعة القواعد التي تحكم استعمالها والسؤال عن معناها هو السؤال عن تلك القواعد</a:t>
            </a:r>
            <a:r>
              <a:rPr lang="ar-SA" sz="3600" b="1" dirty="0" smtClean="0">
                <a:solidFill>
                  <a:srgbClr val="FFC000"/>
                </a:solidFill>
              </a:rPr>
              <a:t>".</a:t>
            </a:r>
            <a:endParaRPr lang="en-US" sz="3600" b="1" dirty="0" smtClean="0">
              <a:solidFill>
                <a:srgbClr val="FFC000"/>
              </a:solidFill>
            </a:endParaRPr>
          </a:p>
          <a:p>
            <a:pPr algn="just"/>
            <a:r>
              <a:rPr lang="ar-EG" sz="3600" b="1" dirty="0" smtClean="0">
                <a:solidFill>
                  <a:srgbClr val="FFC000"/>
                </a:solidFill>
              </a:rPr>
              <a:t>-</a:t>
            </a:r>
            <a:r>
              <a:rPr lang="ar-SA" sz="3600" b="1" dirty="0" smtClean="0">
                <a:solidFill>
                  <a:srgbClr val="FFC000"/>
                </a:solidFill>
              </a:rPr>
              <a:t>وترى </a:t>
            </a:r>
            <a:r>
              <a:rPr lang="ar-EG" sz="3600" b="1" dirty="0" err="1" smtClean="0">
                <a:solidFill>
                  <a:srgbClr val="FFFF00"/>
                </a:solidFill>
              </a:rPr>
              <a:t>ميرى</a:t>
            </a:r>
            <a:r>
              <a:rPr lang="ar-EG" sz="3600" b="1" dirty="0" smtClean="0">
                <a:solidFill>
                  <a:srgbClr val="FFFF00"/>
                </a:solidFill>
              </a:rPr>
              <a:t> </a:t>
            </a:r>
            <a:r>
              <a:rPr lang="ar-SA" sz="3600" b="1" dirty="0" err="1" smtClean="0">
                <a:solidFill>
                  <a:srgbClr val="FFFF00"/>
                </a:solidFill>
              </a:rPr>
              <a:t>وارنوك</a:t>
            </a:r>
            <a:r>
              <a:rPr lang="ar-SA" sz="3600" b="1" dirty="0" smtClean="0">
                <a:solidFill>
                  <a:srgbClr val="FFFF00"/>
                </a:solidFill>
              </a:rPr>
              <a:t> </a:t>
            </a:r>
            <a:r>
              <a:rPr lang="ar-SA" sz="3600" b="1" dirty="0" smtClean="0">
                <a:solidFill>
                  <a:srgbClr val="FFC000"/>
                </a:solidFill>
              </a:rPr>
              <a:t>أن </a:t>
            </a:r>
            <a:r>
              <a:rPr lang="ar-SA" sz="3600" b="1" dirty="0">
                <a:solidFill>
                  <a:srgbClr val="FFC000"/>
                </a:solidFill>
              </a:rPr>
              <a:t>"معرفة معنى الجملة هو معرفة كيف تستعمل، ومعرفة في أي الظروف يكون استعمالها صحيحاً أو غير صحيح </a:t>
            </a:r>
            <a:r>
              <a:rPr lang="ar-SA" sz="3600" b="1" dirty="0" smtClean="0">
                <a:solidFill>
                  <a:srgbClr val="FFC000"/>
                </a:solidFill>
              </a:rPr>
              <a:t>.</a:t>
            </a:r>
            <a:endParaRPr lang="ar-EG" sz="3600" b="1" dirty="0" smtClean="0">
              <a:solidFill>
                <a:srgbClr val="FFC000"/>
              </a:solidFill>
            </a:endParaRPr>
          </a:p>
          <a:p>
            <a:pPr algn="just"/>
            <a:r>
              <a:rPr lang="ar-EG" sz="3600" b="1" dirty="0">
                <a:solidFill>
                  <a:srgbClr val="FFC000"/>
                </a:solidFill>
              </a:rPr>
              <a:t>-</a:t>
            </a:r>
            <a:r>
              <a:rPr lang="ar-EG" sz="3600" b="1" dirty="0" smtClean="0">
                <a:solidFill>
                  <a:srgbClr val="FFC000"/>
                </a:solidFill>
              </a:rPr>
              <a:t>أما </a:t>
            </a:r>
            <a:r>
              <a:rPr lang="ar-EG" sz="3600" b="1" dirty="0" smtClean="0">
                <a:solidFill>
                  <a:srgbClr val="FFFF00"/>
                </a:solidFill>
              </a:rPr>
              <a:t>ستراوسون </a:t>
            </a:r>
            <a:r>
              <a:rPr lang="ar-EG" sz="3600" b="1" dirty="0">
                <a:solidFill>
                  <a:srgbClr val="FFC000"/>
                </a:solidFill>
              </a:rPr>
              <a:t>فيربط بين المعنى </a:t>
            </a:r>
            <a:r>
              <a:rPr lang="ar-EG" sz="3600" b="1" dirty="0" smtClean="0">
                <a:solidFill>
                  <a:srgbClr val="FFC000"/>
                </a:solidFill>
              </a:rPr>
              <a:t>والمقاصد </a:t>
            </a:r>
            <a:r>
              <a:rPr lang="ar-EG" sz="3600" b="1" dirty="0" err="1" smtClean="0">
                <a:solidFill>
                  <a:srgbClr val="FFC000"/>
                </a:solidFill>
              </a:rPr>
              <a:t>فى</a:t>
            </a:r>
            <a:r>
              <a:rPr lang="ar-EG" sz="3600" b="1" dirty="0" smtClean="0">
                <a:solidFill>
                  <a:srgbClr val="FFC000"/>
                </a:solidFill>
              </a:rPr>
              <a:t> الاتصال </a:t>
            </a:r>
            <a:r>
              <a:rPr lang="ar-EG" sz="3600" b="1" dirty="0" err="1" smtClean="0">
                <a:solidFill>
                  <a:srgbClr val="FFC000"/>
                </a:solidFill>
              </a:rPr>
              <a:t>الكلامى</a:t>
            </a:r>
            <a:r>
              <a:rPr lang="ar-EG" sz="3600" b="1" dirty="0">
                <a:solidFill>
                  <a:srgbClr val="FFC000"/>
                </a:solidFill>
              </a:rPr>
              <a:t>  . المقاصد الموجهة للسامع من جانب </a:t>
            </a:r>
            <a:r>
              <a:rPr lang="ar-EG" sz="3600" b="1" dirty="0" smtClean="0">
                <a:solidFill>
                  <a:srgbClr val="FFC000"/>
                </a:solidFill>
              </a:rPr>
              <a:t>المتحدث .</a:t>
            </a:r>
          </a:p>
          <a:p>
            <a:pPr algn="just"/>
            <a:endParaRPr lang="ar-SA" sz="3600" b="1" dirty="0">
              <a:solidFill>
                <a:srgbClr val="FFC000"/>
              </a:solidFill>
            </a:endParaRPr>
          </a:p>
        </p:txBody>
      </p:sp>
    </p:spTree>
    <p:extLst>
      <p:ext uri="{BB962C8B-B14F-4D97-AF65-F5344CB8AC3E}">
        <p14:creationId xmlns:p14="http://schemas.microsoft.com/office/powerpoint/2010/main" val="2084062055"/>
      </p:ext>
    </p:extLst>
  </p:cSld>
  <p:clrMapOvr>
    <a:masterClrMapping/>
  </p:clrMapOvr>
  <mc:AlternateContent xmlns:mc="http://schemas.openxmlformats.org/markup-compatibility/2006" xmlns:p14="http://schemas.microsoft.com/office/powerpoint/2010/main">
    <mc:Choice Requires="p14">
      <p:transition p14:dur="250">
        <p14:gallery dir="r"/>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1503" y="0"/>
            <a:ext cx="9144000" cy="6858000"/>
          </a:xfrm>
        </p:spPr>
        <p:txBody>
          <a:bodyPr>
            <a:normAutofit fontScale="92500" lnSpcReduction="10000"/>
          </a:bodyPr>
          <a:lstStyle/>
          <a:p>
            <a:pPr algn="ctr"/>
            <a:r>
              <a:rPr lang="ar-SA" sz="6600" dirty="0">
                <a:solidFill>
                  <a:srgbClr val="FFFF00"/>
                </a:solidFill>
                <a:cs typeface="PT Bold Heading" pitchFamily="2" charset="-78"/>
              </a:rPr>
              <a:t>نظرية الاشارة في </a:t>
            </a:r>
            <a:r>
              <a:rPr lang="ar-SA" sz="6600" dirty="0" smtClean="0">
                <a:solidFill>
                  <a:srgbClr val="FFFF00"/>
                </a:solidFill>
                <a:cs typeface="PT Bold Heading" pitchFamily="2" charset="-78"/>
              </a:rPr>
              <a:t>المعنى :</a:t>
            </a:r>
            <a:endParaRPr lang="ar-EG" sz="6600" dirty="0" smtClean="0">
              <a:solidFill>
                <a:srgbClr val="FFFF00"/>
              </a:solidFill>
              <a:cs typeface="PT Bold Heading" pitchFamily="2" charset="-78"/>
            </a:endParaRPr>
          </a:p>
          <a:p>
            <a:r>
              <a:rPr lang="ar-SA" sz="3600" b="1" dirty="0">
                <a:solidFill>
                  <a:schemeClr val="accent4">
                    <a:lumMod val="20000"/>
                    <a:lumOff val="80000"/>
                  </a:schemeClr>
                </a:solidFill>
              </a:rPr>
              <a:t>تحدد نظرية الإشارة المعنى بأنه المشار إليه ، </a:t>
            </a:r>
            <a:r>
              <a:rPr lang="ar-SA" sz="3600" b="1" dirty="0" err="1">
                <a:solidFill>
                  <a:schemeClr val="accent4">
                    <a:lumMod val="20000"/>
                    <a:lumOff val="80000"/>
                  </a:schemeClr>
                </a:solidFill>
              </a:rPr>
              <a:t>أى</a:t>
            </a:r>
            <a:r>
              <a:rPr lang="ar-SA" sz="3600" b="1" dirty="0">
                <a:solidFill>
                  <a:schemeClr val="accent4">
                    <a:lumMod val="20000"/>
                    <a:lumOff val="80000"/>
                  </a:schemeClr>
                </a:solidFill>
              </a:rPr>
              <a:t> </a:t>
            </a:r>
            <a:r>
              <a:rPr lang="ar-SA" sz="3600" b="1" dirty="0" err="1">
                <a:solidFill>
                  <a:schemeClr val="accent4">
                    <a:lumMod val="20000"/>
                    <a:lumOff val="80000"/>
                  </a:schemeClr>
                </a:solidFill>
              </a:rPr>
              <a:t>الشىء</a:t>
            </a:r>
            <a:r>
              <a:rPr lang="ar-SA" sz="3600" b="1" dirty="0">
                <a:solidFill>
                  <a:schemeClr val="accent4">
                    <a:lumMod val="20000"/>
                    <a:lumOff val="80000"/>
                  </a:schemeClr>
                </a:solidFill>
              </a:rPr>
              <a:t> </a:t>
            </a:r>
            <a:r>
              <a:rPr lang="ar-SA" sz="3600" b="1" dirty="0" err="1">
                <a:solidFill>
                  <a:schemeClr val="accent4">
                    <a:lumMod val="20000"/>
                    <a:lumOff val="80000"/>
                  </a:schemeClr>
                </a:solidFill>
              </a:rPr>
              <a:t>أوالمرجع</a:t>
            </a:r>
            <a:r>
              <a:rPr lang="ar-SA" sz="3600" b="1" dirty="0">
                <a:solidFill>
                  <a:schemeClr val="accent4">
                    <a:lumMod val="20000"/>
                    <a:lumOff val="80000"/>
                  </a:schemeClr>
                </a:solidFill>
              </a:rPr>
              <a:t> الموجود </a:t>
            </a:r>
            <a:r>
              <a:rPr lang="ar-EG" sz="3600" b="1" dirty="0" err="1" smtClean="0">
                <a:solidFill>
                  <a:schemeClr val="accent4">
                    <a:lumMod val="20000"/>
                    <a:lumOff val="80000"/>
                  </a:schemeClr>
                </a:solidFill>
              </a:rPr>
              <a:t>فى</a:t>
            </a:r>
            <a:r>
              <a:rPr lang="ar-EG" sz="3600" b="1" dirty="0" smtClean="0">
                <a:solidFill>
                  <a:schemeClr val="accent4">
                    <a:lumMod val="20000"/>
                    <a:lumOff val="80000"/>
                  </a:schemeClr>
                </a:solidFill>
              </a:rPr>
              <a:t> العالم </a:t>
            </a:r>
            <a:r>
              <a:rPr lang="ar-SA" sz="3600" b="1" dirty="0" smtClean="0">
                <a:solidFill>
                  <a:schemeClr val="accent4">
                    <a:lumMod val="20000"/>
                    <a:lumOff val="80000"/>
                  </a:schemeClr>
                </a:solidFill>
              </a:rPr>
              <a:t>الخارج</a:t>
            </a:r>
            <a:r>
              <a:rPr lang="ar-EG" sz="3600" b="1" dirty="0" smtClean="0">
                <a:solidFill>
                  <a:schemeClr val="accent4">
                    <a:lumMod val="20000"/>
                    <a:lumOff val="80000"/>
                  </a:schemeClr>
                </a:solidFill>
              </a:rPr>
              <a:t>ى .</a:t>
            </a:r>
          </a:p>
          <a:p>
            <a:pPr algn="just"/>
            <a:r>
              <a:rPr lang="ar-SA" sz="3600" b="1" dirty="0" smtClean="0">
                <a:solidFill>
                  <a:srgbClr val="FFC000"/>
                </a:solidFill>
                <a:cs typeface="PT Bold Heading" pitchFamily="2" charset="-78"/>
              </a:rPr>
              <a:t> </a:t>
            </a:r>
            <a:r>
              <a:rPr lang="ar-EG" sz="3600" b="1" dirty="0" smtClean="0">
                <a:solidFill>
                  <a:srgbClr val="FFC000"/>
                </a:solidFill>
                <a:cs typeface="PT Bold Heading" pitchFamily="2" charset="-78"/>
              </a:rPr>
              <a:t>ال</a:t>
            </a:r>
            <a:r>
              <a:rPr lang="ar-SA" sz="3600" b="1" dirty="0" smtClean="0">
                <a:solidFill>
                  <a:srgbClr val="FFC000"/>
                </a:solidFill>
                <a:cs typeface="PT Bold Heading" pitchFamily="2" charset="-78"/>
              </a:rPr>
              <a:t>تعريف </a:t>
            </a:r>
            <a:r>
              <a:rPr lang="ar-EG" sz="3600" b="1" dirty="0" err="1" smtClean="0">
                <a:solidFill>
                  <a:srgbClr val="FFC000"/>
                </a:solidFill>
                <a:cs typeface="PT Bold Heading" pitchFamily="2" charset="-78"/>
              </a:rPr>
              <a:t>اللغوى</a:t>
            </a:r>
            <a:r>
              <a:rPr lang="ar-EG" sz="3600" b="1" dirty="0" smtClean="0">
                <a:solidFill>
                  <a:srgbClr val="FFC000"/>
                </a:solidFill>
                <a:cs typeface="PT Bold Heading" pitchFamily="2" charset="-78"/>
              </a:rPr>
              <a:t> </a:t>
            </a:r>
            <a:r>
              <a:rPr lang="ar-EG" sz="3600" b="1" dirty="0" err="1" smtClean="0">
                <a:solidFill>
                  <a:srgbClr val="FFC000"/>
                </a:solidFill>
                <a:cs typeface="PT Bold Heading" pitchFamily="2" charset="-78"/>
              </a:rPr>
              <a:t>لل</a:t>
            </a:r>
            <a:r>
              <a:rPr lang="ar-SA" sz="3600" b="1" dirty="0" smtClean="0">
                <a:solidFill>
                  <a:srgbClr val="FFC000"/>
                </a:solidFill>
                <a:cs typeface="PT Bold Heading" pitchFamily="2" charset="-78"/>
              </a:rPr>
              <a:t>إشارة  :</a:t>
            </a:r>
            <a:r>
              <a:rPr lang="ar-EG" sz="3600" b="1" dirty="0">
                <a:solidFill>
                  <a:srgbClr val="FFC000"/>
                </a:solidFill>
                <a:cs typeface="PT Bold Heading" pitchFamily="2" charset="-78"/>
              </a:rPr>
              <a:t> </a:t>
            </a:r>
            <a:r>
              <a:rPr lang="ar-EG" sz="3600" b="1" dirty="0" smtClean="0">
                <a:solidFill>
                  <a:schemeClr val="accent4">
                    <a:lumMod val="20000"/>
                    <a:lumOff val="80000"/>
                  </a:schemeClr>
                </a:solidFill>
              </a:rPr>
              <a:t>الإشارة </a:t>
            </a:r>
            <a:r>
              <a:rPr lang="ar-EG" sz="3600" b="1" dirty="0">
                <a:solidFill>
                  <a:schemeClr val="accent4">
                    <a:lumMod val="20000"/>
                    <a:lumOff val="80000"/>
                  </a:schemeClr>
                </a:solidFill>
              </a:rPr>
              <a:t>نوع واحد من أنواع الإحالة ، ومن هنا يمكن القول إن العلاقة بين الإحالة والإشارة علاقة عام بخاص ، إذ كل إشارة إحالة وليس كل إحالة </a:t>
            </a:r>
            <a:r>
              <a:rPr lang="ar-EG" sz="3600" b="1" dirty="0" smtClean="0">
                <a:solidFill>
                  <a:schemeClr val="accent4">
                    <a:lumMod val="20000"/>
                    <a:lumOff val="80000"/>
                  </a:schemeClr>
                </a:solidFill>
              </a:rPr>
              <a:t>إشارة</a:t>
            </a:r>
          </a:p>
          <a:p>
            <a:pPr algn="just"/>
            <a:r>
              <a:rPr lang="ar-EG" sz="3600" b="1" dirty="0" smtClean="0">
                <a:solidFill>
                  <a:schemeClr val="accent4">
                    <a:lumMod val="20000"/>
                    <a:lumOff val="80000"/>
                  </a:schemeClr>
                </a:solidFill>
              </a:rPr>
              <a:t> </a:t>
            </a:r>
            <a:r>
              <a:rPr lang="ar-EG" sz="3600" b="1" dirty="0">
                <a:solidFill>
                  <a:srgbClr val="FFC000"/>
                </a:solidFill>
                <a:cs typeface="PT Bold Heading" pitchFamily="2" charset="-78"/>
              </a:rPr>
              <a:t>التعريف الاصطلاحى للإشارة : </a:t>
            </a:r>
            <a:r>
              <a:rPr lang="ar-EG" sz="3600" b="1" dirty="0" smtClean="0">
                <a:solidFill>
                  <a:schemeClr val="accent4">
                    <a:lumMod val="20000"/>
                    <a:lumOff val="80000"/>
                  </a:schemeClr>
                </a:solidFill>
              </a:rPr>
              <a:t>جاء </a:t>
            </a:r>
            <a:r>
              <a:rPr lang="ar-EG" sz="3600" b="1" dirty="0">
                <a:solidFill>
                  <a:schemeClr val="accent4">
                    <a:lumMod val="20000"/>
                    <a:lumOff val="80000"/>
                  </a:schemeClr>
                </a:solidFill>
              </a:rPr>
              <a:t>تعريفها في موسوعة  </a:t>
            </a:r>
            <a:r>
              <a:rPr lang="en-US" sz="3600" b="1" dirty="0">
                <a:solidFill>
                  <a:schemeClr val="accent4">
                    <a:lumMod val="20000"/>
                    <a:lumOff val="80000"/>
                  </a:schemeClr>
                </a:solidFill>
              </a:rPr>
              <a:t>Rutledge </a:t>
            </a:r>
            <a:r>
              <a:rPr lang="ar-EG" sz="3600" b="1" dirty="0">
                <a:solidFill>
                  <a:schemeClr val="accent4">
                    <a:lumMod val="20000"/>
                    <a:lumOff val="80000"/>
                  </a:schemeClr>
                </a:solidFill>
              </a:rPr>
              <a:t>بأنها : العلاقة الكائنة بين اللغة والأفكار من ناحية، وبين اللغة والواقع من ناحية أخرى، </a:t>
            </a:r>
            <a:r>
              <a:rPr lang="ar-EG" sz="3600" b="1" dirty="0" smtClean="0">
                <a:solidFill>
                  <a:schemeClr val="accent4">
                    <a:lumMod val="20000"/>
                    <a:lumOff val="80000"/>
                  </a:schemeClr>
                </a:solidFill>
              </a:rPr>
              <a:t>مثل علاقة التسمية بين الاسم سقراط والمسمى أو المشار اليه الفيلسوف </a:t>
            </a:r>
            <a:r>
              <a:rPr lang="ar-EG" sz="3600" b="1" dirty="0" err="1" smtClean="0">
                <a:solidFill>
                  <a:schemeClr val="accent4">
                    <a:lumMod val="20000"/>
                    <a:lumOff val="80000"/>
                  </a:schemeClr>
                </a:solidFill>
              </a:rPr>
              <a:t>اليونانى</a:t>
            </a:r>
            <a:r>
              <a:rPr lang="ar-EG" sz="3600" b="1" dirty="0" smtClean="0">
                <a:solidFill>
                  <a:schemeClr val="accent4">
                    <a:lumMod val="20000"/>
                    <a:lumOff val="80000"/>
                  </a:schemeClr>
                </a:solidFill>
              </a:rPr>
              <a:t> </a:t>
            </a:r>
            <a:r>
              <a:rPr lang="ar-EG" sz="3600" b="1" dirty="0">
                <a:solidFill>
                  <a:schemeClr val="accent4">
                    <a:lumMod val="20000"/>
                    <a:lumOff val="80000"/>
                  </a:schemeClr>
                </a:solidFill>
              </a:rPr>
              <a:t>سقراط</a:t>
            </a:r>
          </a:p>
          <a:p>
            <a:r>
              <a:rPr lang="ar-EG" sz="3600" b="1" dirty="0" smtClean="0">
                <a:solidFill>
                  <a:srgbClr val="FFC000"/>
                </a:solidFill>
              </a:rPr>
              <a:t>وهذا </a:t>
            </a:r>
            <a:r>
              <a:rPr lang="ar-EG" sz="3600" b="1" dirty="0">
                <a:solidFill>
                  <a:srgbClr val="FFC000"/>
                </a:solidFill>
              </a:rPr>
              <a:t>هو التصور الضيق للإشارة . أما المعنى الواسع ، يعنى العلاقات ذات المغزى </a:t>
            </a:r>
            <a:r>
              <a:rPr lang="ar-EG" sz="3600" b="1" dirty="0" err="1">
                <a:solidFill>
                  <a:srgbClr val="FFC000"/>
                </a:solidFill>
              </a:rPr>
              <a:t>الدلالى</a:t>
            </a:r>
            <a:r>
              <a:rPr lang="ar-EG" sz="3600" b="1" dirty="0">
                <a:solidFill>
                  <a:srgbClr val="FFC000"/>
                </a:solidFill>
              </a:rPr>
              <a:t> الموجودة بين أنواع عديدة ومتنوعة من الألفاظ و </a:t>
            </a:r>
            <a:r>
              <a:rPr lang="ar-EG" sz="3600" b="1" dirty="0" smtClean="0">
                <a:solidFill>
                  <a:srgbClr val="FFC000"/>
                </a:solidFill>
              </a:rPr>
              <a:t>العالم مثل : </a:t>
            </a:r>
            <a:r>
              <a:rPr lang="ar-EG" sz="3600" b="1" dirty="0" smtClean="0">
                <a:solidFill>
                  <a:srgbClr val="3810E0"/>
                </a:solidFill>
              </a:rPr>
              <a:t>الدلالة والمغزى ، والاستعمال والاستيفاء </a:t>
            </a:r>
            <a:endParaRPr lang="ar-SA" sz="3600" b="1" dirty="0">
              <a:solidFill>
                <a:srgbClr val="3810E0"/>
              </a:solidFill>
            </a:endParaRPr>
          </a:p>
        </p:txBody>
      </p:sp>
    </p:spTree>
    <p:extLst>
      <p:ext uri="{BB962C8B-B14F-4D97-AF65-F5344CB8AC3E}">
        <p14:creationId xmlns:p14="http://schemas.microsoft.com/office/powerpoint/2010/main" val="183282438"/>
      </p:ext>
    </p:extLst>
  </p:cSld>
  <p:clrMapOvr>
    <a:masterClrMapping/>
  </p:clrMapOvr>
  <mc:AlternateContent xmlns:mc="http://schemas.openxmlformats.org/markup-compatibility/2006" xmlns:p14="http://schemas.microsoft.com/office/powerpoint/2010/main">
    <mc:Choice Requires="p14">
      <p:transition p14:dur="250">
        <p14:flip dir="l"/>
        <p:sndAc>
          <p:stSnd>
            <p:snd r:embed="rId3" name="laser.wav"/>
          </p:stSnd>
        </p:sndAc>
      </p:transition>
    </mc:Choice>
    <mc:Fallback xmlns="">
      <p:transition>
        <p:fade/>
        <p:sndAc>
          <p:stSnd>
            <p:snd r:embed="rId4" name="laser.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body" idx="1"/>
          </p:nvPr>
        </p:nvSpPr>
        <p:spPr>
          <a:xfrm>
            <a:off x="0" y="64403"/>
            <a:ext cx="9144000" cy="6827837"/>
          </a:xfrm>
        </p:spPr>
        <p:txBody>
          <a:bodyPr>
            <a:normAutofit fontScale="92500"/>
          </a:bodyPr>
          <a:lstStyle/>
          <a:p>
            <a:pPr algn="just"/>
            <a:r>
              <a:rPr lang="ar-SA" sz="3200" b="1" dirty="0"/>
              <a:t>ويميز "فريجه" بين نوعين من الإشارة)   إشارة مباشرة ، وإشارة غير مباشرة(  </a:t>
            </a:r>
            <a:r>
              <a:rPr lang="ar-SA" sz="3200" b="1" dirty="0" err="1"/>
              <a:t>كالتالى</a:t>
            </a:r>
            <a:r>
              <a:rPr lang="ar-SA" sz="3200" b="1" dirty="0"/>
              <a:t> :إذا كانت لدينا العبارة " يعلم سميث أن الزهرة </a:t>
            </a:r>
            <a:r>
              <a:rPr lang="ar-SA" sz="3200" b="1" dirty="0" err="1"/>
              <a:t>هى</a:t>
            </a:r>
            <a:r>
              <a:rPr lang="ar-SA" sz="3200" b="1" dirty="0"/>
              <a:t> نجم الصباح " يوجد سميث اسمان ، وهما الزهر ، </a:t>
            </a:r>
            <a:r>
              <a:rPr lang="ar-SA" sz="3200" b="1" dirty="0" err="1"/>
              <a:t>ةونجمة</a:t>
            </a:r>
            <a:r>
              <a:rPr lang="ar-SA" sz="3200" b="1" dirty="0"/>
              <a:t> الصباح لهما إشارة غير مباشرة ،وهى أولى من إشارتهما العادية .والسبب حسب فريجه هو كما يلى: إذا كان </a:t>
            </a:r>
            <a:r>
              <a:rPr lang="ar-SA" sz="3200" b="1" dirty="0" err="1"/>
              <a:t>فى</a:t>
            </a:r>
            <a:r>
              <a:rPr lang="ar-SA" sz="3200" b="1" dirty="0"/>
              <a:t> العبارة " يعلم أن الزهرة </a:t>
            </a:r>
            <a:r>
              <a:rPr lang="ar-SA" sz="3200" b="1" dirty="0" err="1"/>
              <a:t>هى</a:t>
            </a:r>
            <a:r>
              <a:rPr lang="ar-SA" sz="3200" b="1" dirty="0"/>
              <a:t> نجمة الصباح " ، والتعبير "نجمة الصباح" لها إشارة عادية "الزهرة" سيكون بالإمكان تعويض هذا التعبير بآخر مرتبط بالزهرة بدون تغيير قيمة الصدق للعبارة </a:t>
            </a:r>
            <a:r>
              <a:rPr lang="ar-SA" sz="3200" b="1" dirty="0" smtClean="0"/>
              <a:t>الأصلية</a:t>
            </a:r>
            <a:r>
              <a:rPr lang="en-US" sz="3200" b="1" dirty="0" smtClean="0"/>
              <a:t>.</a:t>
            </a:r>
            <a:r>
              <a:rPr lang="ar-EG" sz="3200" b="1" dirty="0" smtClean="0"/>
              <a:t>.</a:t>
            </a:r>
            <a:endParaRPr lang="ar-EG" sz="3900" b="1" dirty="0" smtClean="0">
              <a:cs typeface="AL-Mateen" pitchFamily="2" charset="-78"/>
            </a:endParaRPr>
          </a:p>
          <a:p>
            <a:pPr algn="just"/>
            <a:r>
              <a:rPr lang="ar-SA" sz="3900" b="1" dirty="0">
                <a:solidFill>
                  <a:srgbClr val="FFC000"/>
                </a:solidFill>
                <a:cs typeface="AL-Mateen" pitchFamily="2" charset="-78"/>
              </a:rPr>
              <a:t>لماذا اهتم الفلاسفة بدراسة الإشارة ؟ </a:t>
            </a:r>
          </a:p>
          <a:p>
            <a:pPr algn="just"/>
            <a:r>
              <a:rPr lang="ar-SA" sz="3200" b="1" dirty="0"/>
              <a:t>1-	</a:t>
            </a:r>
            <a:r>
              <a:rPr lang="ar-SA" sz="3200" b="1" dirty="0">
                <a:solidFill>
                  <a:srgbClr val="FFFF00"/>
                </a:solidFill>
              </a:rPr>
              <a:t>لأنهم يرون أنها لب أو جوهر نظرية المعنى </a:t>
            </a:r>
            <a:r>
              <a:rPr lang="en-US" sz="3200" b="1" dirty="0">
                <a:solidFill>
                  <a:srgbClr val="FFFF00"/>
                </a:solidFill>
              </a:rPr>
              <a:t>Meaning </a:t>
            </a:r>
          </a:p>
          <a:p>
            <a:pPr algn="just"/>
            <a:r>
              <a:rPr lang="en-US" sz="3200" b="1" dirty="0">
                <a:solidFill>
                  <a:srgbClr val="FFFF00"/>
                </a:solidFill>
              </a:rPr>
              <a:t>2-	</a:t>
            </a:r>
            <a:r>
              <a:rPr lang="ar-SA" sz="3200" b="1" dirty="0">
                <a:solidFill>
                  <a:srgbClr val="FFFF00"/>
                </a:solidFill>
              </a:rPr>
              <a:t>البعض منهم ربط بين الإشارة والواقع </a:t>
            </a:r>
            <a:r>
              <a:rPr lang="en-US" sz="3200" b="1" dirty="0">
                <a:solidFill>
                  <a:srgbClr val="FFFF00"/>
                </a:solidFill>
              </a:rPr>
              <a:t>Reality </a:t>
            </a:r>
          </a:p>
          <a:p>
            <a:pPr algn="just"/>
            <a:r>
              <a:rPr lang="en-US" sz="3200" b="1" dirty="0">
                <a:solidFill>
                  <a:srgbClr val="FFFF00"/>
                </a:solidFill>
              </a:rPr>
              <a:t>3-	</a:t>
            </a:r>
            <a:r>
              <a:rPr lang="ar-SA" sz="3200" b="1" dirty="0">
                <a:solidFill>
                  <a:srgbClr val="FFFF00"/>
                </a:solidFill>
              </a:rPr>
              <a:t>هناك  من ربط الإشارة بالمعرفة ، وأنها تمثل موضوعا للمعرفة </a:t>
            </a:r>
          </a:p>
          <a:p>
            <a:pPr algn="just"/>
            <a:r>
              <a:rPr lang="ar-SA" sz="3200" b="1" dirty="0">
                <a:solidFill>
                  <a:srgbClr val="FFFF00"/>
                </a:solidFill>
              </a:rPr>
              <a:t>	</a:t>
            </a:r>
          </a:p>
          <a:p>
            <a:pPr algn="just"/>
            <a:endParaRPr lang="ar-SA" sz="3200" b="1" dirty="0"/>
          </a:p>
        </p:txBody>
      </p:sp>
    </p:spTree>
    <p:extLst>
      <p:ext uri="{BB962C8B-B14F-4D97-AF65-F5344CB8AC3E}">
        <p14:creationId xmlns:p14="http://schemas.microsoft.com/office/powerpoint/2010/main" val="3907610404"/>
      </p:ext>
    </p:extLst>
  </p:cSld>
  <p:clrMapOvr>
    <a:masterClrMapping/>
  </p:clrMapOvr>
  <p:transition spd="med" advTm="3000">
    <p:checker/>
    <p:sndAc>
      <p:stSnd>
        <p:snd r:embed="rId3"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203" y="0"/>
            <a:ext cx="9144000" cy="6858000"/>
          </a:xfrm>
        </p:spPr>
        <p:txBody>
          <a:bodyPr>
            <a:normAutofit lnSpcReduction="10000"/>
          </a:bodyPr>
          <a:lstStyle/>
          <a:p>
            <a:pPr algn="ctr"/>
            <a:r>
              <a:rPr lang="ar-SA" dirty="0"/>
              <a:t>1-	</a:t>
            </a:r>
            <a:r>
              <a:rPr lang="ar-SA" sz="3500" b="1" dirty="0">
                <a:solidFill>
                  <a:srgbClr val="FFFF00"/>
                </a:solidFill>
                <a:cs typeface="PT Bold Heading" pitchFamily="2" charset="-78"/>
              </a:rPr>
              <a:t>تصور </a:t>
            </a:r>
            <a:r>
              <a:rPr lang="ar-SA" sz="3500" b="1" dirty="0" err="1">
                <a:solidFill>
                  <a:srgbClr val="FFFF00"/>
                </a:solidFill>
                <a:cs typeface="PT Bold Heading" pitchFamily="2" charset="-78"/>
              </a:rPr>
              <a:t>فريجة</a:t>
            </a:r>
            <a:r>
              <a:rPr lang="ar-SA" sz="3500" b="1" dirty="0">
                <a:solidFill>
                  <a:srgbClr val="FFFF00"/>
                </a:solidFill>
                <a:cs typeface="PT Bold Heading" pitchFamily="2" charset="-78"/>
              </a:rPr>
              <a:t> لعلاقة المعنى بالإشارة :</a:t>
            </a:r>
          </a:p>
          <a:p>
            <a:pPr algn="ctr"/>
            <a:r>
              <a:rPr lang="ar-SA" sz="3500" b="1" dirty="0">
                <a:solidFill>
                  <a:schemeClr val="accent4">
                    <a:lumMod val="20000"/>
                    <a:lumOff val="80000"/>
                  </a:schemeClr>
                </a:solidFill>
              </a:rPr>
              <a:t>رغم أن "جون </a:t>
            </a:r>
            <a:r>
              <a:rPr lang="ar-SA" sz="3500" b="1" dirty="0" err="1">
                <a:solidFill>
                  <a:schemeClr val="accent4">
                    <a:lumMod val="20000"/>
                    <a:lumOff val="80000"/>
                  </a:schemeClr>
                </a:solidFill>
              </a:rPr>
              <a:t>ستيورات</a:t>
            </a:r>
            <a:r>
              <a:rPr lang="ar-SA" sz="3500" b="1" dirty="0">
                <a:solidFill>
                  <a:schemeClr val="accent4">
                    <a:lumMod val="20000"/>
                    <a:lumOff val="80000"/>
                  </a:schemeClr>
                </a:solidFill>
              </a:rPr>
              <a:t> مل" فصل بين المعنى والإشارة ، فإن فريجه جعل </a:t>
            </a:r>
            <a:r>
              <a:rPr lang="ar-SA" sz="3500" b="1" dirty="0" err="1" smtClean="0">
                <a:solidFill>
                  <a:schemeClr val="accent4">
                    <a:lumMod val="20000"/>
                    <a:lumOff val="80000"/>
                  </a:schemeClr>
                </a:solidFill>
              </a:rPr>
              <a:t>منتعريفه</a:t>
            </a:r>
            <a:r>
              <a:rPr lang="ar-SA" sz="3500" b="1" dirty="0" smtClean="0">
                <a:solidFill>
                  <a:schemeClr val="accent4">
                    <a:lumMod val="20000"/>
                    <a:lumOff val="80000"/>
                  </a:schemeClr>
                </a:solidFill>
              </a:rPr>
              <a:t> </a:t>
            </a:r>
            <a:r>
              <a:rPr lang="ar-SA" sz="3500" b="1" dirty="0">
                <a:solidFill>
                  <a:schemeClr val="accent4">
                    <a:lumMod val="20000"/>
                    <a:lumOff val="80000"/>
                  </a:schemeClr>
                </a:solidFill>
              </a:rPr>
              <a:t>للمعنى تحديدا للإشارة، وكان ذلك الركيزة الأساسية </a:t>
            </a:r>
            <a:r>
              <a:rPr lang="ar-SA" sz="3500" b="1" dirty="0" err="1">
                <a:solidFill>
                  <a:schemeClr val="accent4">
                    <a:lumMod val="20000"/>
                    <a:lumOff val="80000"/>
                  </a:schemeClr>
                </a:solidFill>
              </a:rPr>
              <a:t>فى</a:t>
            </a:r>
            <a:r>
              <a:rPr lang="ar-SA" sz="3500" b="1" dirty="0">
                <a:solidFill>
                  <a:schemeClr val="accent4">
                    <a:lumMod val="20000"/>
                    <a:lumOff val="80000"/>
                  </a:schemeClr>
                </a:solidFill>
              </a:rPr>
              <a:t> دلالته، ورأى </a:t>
            </a:r>
            <a:r>
              <a:rPr lang="ar-SA" sz="3500" b="1" dirty="0" err="1">
                <a:solidFill>
                  <a:schemeClr val="accent4">
                    <a:lumMod val="20000"/>
                    <a:lumOff val="80000"/>
                  </a:schemeClr>
                </a:solidFill>
              </a:rPr>
              <a:t>فى</a:t>
            </a:r>
            <a:r>
              <a:rPr lang="ar-SA" sz="3500" b="1" dirty="0">
                <a:solidFill>
                  <a:schemeClr val="accent4">
                    <a:lumMod val="20000"/>
                    <a:lumOff val="80000"/>
                  </a:schemeClr>
                </a:solidFill>
              </a:rPr>
              <a:t> ذلك حلا لكل من مشكلته القديمة حول الهوية </a:t>
            </a:r>
            <a:r>
              <a:rPr lang="en-US" sz="3500" b="1" dirty="0">
                <a:solidFill>
                  <a:schemeClr val="accent4">
                    <a:lumMod val="20000"/>
                    <a:lumOff val="80000"/>
                  </a:schemeClr>
                </a:solidFill>
              </a:rPr>
              <a:t>identity </a:t>
            </a:r>
          </a:p>
          <a:p>
            <a:pPr algn="just"/>
            <a:r>
              <a:rPr lang="ar-SA" sz="3500" b="1" dirty="0">
                <a:solidFill>
                  <a:srgbClr val="FFC000"/>
                </a:solidFill>
              </a:rPr>
              <a:t>يرى "فريجه" أن </a:t>
            </a:r>
            <a:r>
              <a:rPr lang="ar-SA" sz="3500" b="1" dirty="0" err="1">
                <a:solidFill>
                  <a:srgbClr val="FFC000"/>
                </a:solidFill>
              </a:rPr>
              <a:t>ماتشير</a:t>
            </a:r>
            <a:r>
              <a:rPr lang="ar-SA" sz="3500" b="1" dirty="0">
                <a:solidFill>
                  <a:srgbClr val="FFC000"/>
                </a:solidFill>
              </a:rPr>
              <a:t> إليه علامة ما "اسم اً </a:t>
            </a:r>
            <a:r>
              <a:rPr lang="ar-SA" sz="3500" b="1" dirty="0" err="1">
                <a:solidFill>
                  <a:srgbClr val="FFC000"/>
                </a:solidFill>
              </a:rPr>
              <a:t>كان،أو</a:t>
            </a:r>
            <a:r>
              <a:rPr lang="ar-SA" sz="3500" b="1" dirty="0">
                <a:solidFill>
                  <a:srgbClr val="FFC000"/>
                </a:solidFill>
              </a:rPr>
              <a:t> مجموعة ألفاظ ،أو حروفا "يسمى ذلك المشار إليه بالإشارة .وإن العلاقة ثابتة بين الرمز ومعناه وإشارته بحيث أن كل رمز يقابله معنى معين ،وكل معنى يقابله إشارة معرفة ومحددة ،بينما يكون إشارة واحدة "</a:t>
            </a:r>
            <a:r>
              <a:rPr lang="ar-SA" sz="3500" b="1" dirty="0" err="1">
                <a:solidFill>
                  <a:srgbClr val="FFC000"/>
                </a:solidFill>
              </a:rPr>
              <a:t>شىء</a:t>
            </a:r>
            <a:r>
              <a:rPr lang="ar-SA" sz="3500" b="1" dirty="0">
                <a:solidFill>
                  <a:srgbClr val="FFC000"/>
                </a:solidFill>
              </a:rPr>
              <a:t> واحد مشار إليه" له ما شئت من الرموز. وعلاوة على ذلك فإن معنى واحدا قد تكون له </a:t>
            </a:r>
            <a:r>
              <a:rPr lang="ar-SA" sz="3500" b="1" dirty="0" err="1">
                <a:solidFill>
                  <a:srgbClr val="FFC000"/>
                </a:solidFill>
              </a:rPr>
              <a:t>فى</a:t>
            </a:r>
            <a:r>
              <a:rPr lang="ar-SA" sz="3500" b="1" dirty="0">
                <a:solidFill>
                  <a:srgbClr val="FFC000"/>
                </a:solidFill>
              </a:rPr>
              <a:t> لغات كثيرة ، وأحيانا </a:t>
            </a:r>
            <a:r>
              <a:rPr lang="ar-SA" sz="3500" b="1" dirty="0" err="1">
                <a:solidFill>
                  <a:srgbClr val="FFC000"/>
                </a:solidFill>
              </a:rPr>
              <a:t>فى</a:t>
            </a:r>
            <a:r>
              <a:rPr lang="ar-SA" sz="3500" b="1" dirty="0">
                <a:solidFill>
                  <a:srgbClr val="FFC000"/>
                </a:solidFill>
              </a:rPr>
              <a:t> لغة واحدة عبارات </a:t>
            </a:r>
            <a:r>
              <a:rPr lang="ar-SA" sz="3500" b="1" dirty="0" err="1">
                <a:solidFill>
                  <a:srgbClr val="FFC000"/>
                </a:solidFill>
              </a:rPr>
              <a:t>متعددة.إن</a:t>
            </a:r>
            <a:r>
              <a:rPr lang="ar-SA" sz="3500" b="1" dirty="0">
                <a:solidFill>
                  <a:srgbClr val="FFC000"/>
                </a:solidFill>
              </a:rPr>
              <a:t> إشارة اسم العلم هو </a:t>
            </a:r>
            <a:r>
              <a:rPr lang="ar-SA" sz="3500" b="1" dirty="0" err="1">
                <a:solidFill>
                  <a:srgbClr val="FFC000"/>
                </a:solidFill>
              </a:rPr>
              <a:t>الشىء</a:t>
            </a:r>
            <a:r>
              <a:rPr lang="ar-SA" sz="3500" b="1" dirty="0">
                <a:solidFill>
                  <a:srgbClr val="FFC000"/>
                </a:solidFill>
              </a:rPr>
              <a:t> ذاته مما نشير إليه بهذا الاسم .</a:t>
            </a:r>
          </a:p>
        </p:txBody>
      </p:sp>
    </p:spTree>
    <p:extLst>
      <p:ext uri="{BB962C8B-B14F-4D97-AF65-F5344CB8AC3E}">
        <p14:creationId xmlns:p14="http://schemas.microsoft.com/office/powerpoint/2010/main" val="1530660333"/>
      </p:ext>
    </p:extLst>
  </p:cSld>
  <p:clrMapOvr>
    <a:masterClrMapping/>
  </p:clrMapOvr>
  <mc:AlternateContent xmlns:mc="http://schemas.openxmlformats.org/markup-compatibility/2006" xmlns:p14="http://schemas.microsoft.com/office/powerpoint/2010/main">
    <mc:Choice Requires="p14">
      <p:transition p14:dur="250">
        <p14:prism dir="r" isContent="1"/>
        <p:sndAc>
          <p:stSnd>
            <p:snd r:embed="rId2" name="hammer.wav"/>
          </p:stSnd>
        </p:sndAc>
      </p:transition>
    </mc:Choice>
    <mc:Fallback xmlns="">
      <p:transition>
        <p:fade/>
        <p:sndAc>
          <p:stSnd>
            <p:snd r:embed="rId3" name="hammer.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a:bodyPr>
          <a:lstStyle/>
          <a:p>
            <a:pPr algn="just"/>
            <a:r>
              <a:rPr lang="ar-SA" sz="4000" dirty="0">
                <a:solidFill>
                  <a:srgbClr val="FFFF00"/>
                </a:solidFill>
                <a:cs typeface="AL-Mateen" pitchFamily="2" charset="-78"/>
              </a:rPr>
              <a:t>ويميز "فريجه" بين نوعين من الإشارة)   إشارة مباشرة ، وإشارة غير </a:t>
            </a:r>
            <a:r>
              <a:rPr lang="ar-SA" sz="4000" dirty="0" smtClean="0">
                <a:solidFill>
                  <a:srgbClr val="FFFF00"/>
                </a:solidFill>
                <a:cs typeface="AL-Mateen" pitchFamily="2" charset="-78"/>
              </a:rPr>
              <a:t>مباشرة</a:t>
            </a:r>
            <a:r>
              <a:rPr lang="ar-EG" sz="4000" dirty="0" smtClean="0">
                <a:solidFill>
                  <a:srgbClr val="FFFF00"/>
                </a:solidFill>
                <a:cs typeface="AL-Mateen" pitchFamily="2" charset="-78"/>
              </a:rPr>
              <a:t> </a:t>
            </a:r>
            <a:r>
              <a:rPr lang="ar-SA" sz="4000" dirty="0" smtClean="0">
                <a:solidFill>
                  <a:srgbClr val="FFFF00"/>
                </a:solidFill>
                <a:cs typeface="AL-Mateen" pitchFamily="2" charset="-78"/>
              </a:rPr>
              <a:t> </a:t>
            </a:r>
            <a:r>
              <a:rPr lang="ar-SA" sz="4000" dirty="0" err="1">
                <a:solidFill>
                  <a:srgbClr val="FFFF00"/>
                </a:solidFill>
                <a:cs typeface="AL-Mateen" pitchFamily="2" charset="-78"/>
              </a:rPr>
              <a:t>كالتالى</a:t>
            </a:r>
            <a:r>
              <a:rPr lang="ar-SA" sz="4000" dirty="0">
                <a:solidFill>
                  <a:srgbClr val="FFFF00"/>
                </a:solidFill>
                <a:cs typeface="AL-Mateen" pitchFamily="2" charset="-78"/>
              </a:rPr>
              <a:t> :</a:t>
            </a:r>
            <a:r>
              <a:rPr lang="ar-SA" sz="4000" dirty="0">
                <a:solidFill>
                  <a:schemeClr val="accent4">
                    <a:lumMod val="20000"/>
                    <a:lumOff val="80000"/>
                  </a:schemeClr>
                </a:solidFill>
                <a:cs typeface="AL-Mateen" pitchFamily="2" charset="-78"/>
              </a:rPr>
              <a:t>إذا كانت لدينا العبارة " يعلم سميث أن الزهرة </a:t>
            </a:r>
            <a:r>
              <a:rPr lang="ar-SA" sz="4000" dirty="0" err="1">
                <a:solidFill>
                  <a:schemeClr val="accent4">
                    <a:lumMod val="20000"/>
                    <a:lumOff val="80000"/>
                  </a:schemeClr>
                </a:solidFill>
                <a:cs typeface="AL-Mateen" pitchFamily="2" charset="-78"/>
              </a:rPr>
              <a:t>هى</a:t>
            </a:r>
            <a:r>
              <a:rPr lang="ar-SA" sz="4000" dirty="0">
                <a:solidFill>
                  <a:schemeClr val="accent4">
                    <a:lumMod val="20000"/>
                    <a:lumOff val="80000"/>
                  </a:schemeClr>
                </a:solidFill>
                <a:cs typeface="AL-Mateen" pitchFamily="2" charset="-78"/>
              </a:rPr>
              <a:t> نجم الصباح " يوجد اسمان ، وهما الزهرة ، ونجمة الصباح لهما إشارة غير مباشرة ،وهى أولى من إشارتهما العادية .والسبب حسب فريجه هو كما يلى: إذا كان </a:t>
            </a:r>
            <a:r>
              <a:rPr lang="ar-SA" sz="4000" dirty="0" err="1">
                <a:solidFill>
                  <a:schemeClr val="accent4">
                    <a:lumMod val="20000"/>
                    <a:lumOff val="80000"/>
                  </a:schemeClr>
                </a:solidFill>
                <a:cs typeface="AL-Mateen" pitchFamily="2" charset="-78"/>
              </a:rPr>
              <a:t>فى</a:t>
            </a:r>
            <a:r>
              <a:rPr lang="ar-SA" sz="4000" dirty="0">
                <a:solidFill>
                  <a:schemeClr val="accent4">
                    <a:lumMod val="20000"/>
                    <a:lumOff val="80000"/>
                  </a:schemeClr>
                </a:solidFill>
                <a:cs typeface="AL-Mateen" pitchFamily="2" charset="-78"/>
              </a:rPr>
              <a:t> العبارة " يعلم سميث أن الزهرة </a:t>
            </a:r>
            <a:r>
              <a:rPr lang="ar-SA" sz="4000" dirty="0" err="1">
                <a:solidFill>
                  <a:schemeClr val="accent4">
                    <a:lumMod val="20000"/>
                    <a:lumOff val="80000"/>
                  </a:schemeClr>
                </a:solidFill>
                <a:cs typeface="AL-Mateen" pitchFamily="2" charset="-78"/>
              </a:rPr>
              <a:t>هى</a:t>
            </a:r>
            <a:r>
              <a:rPr lang="ar-SA" sz="4000" dirty="0">
                <a:solidFill>
                  <a:schemeClr val="accent4">
                    <a:lumMod val="20000"/>
                    <a:lumOff val="80000"/>
                  </a:schemeClr>
                </a:solidFill>
                <a:cs typeface="AL-Mateen" pitchFamily="2" charset="-78"/>
              </a:rPr>
              <a:t> نجمة الصباح " ، والتعبير "نجمة الصباح" لها إشارة عادية "الزهرة" سيكون بالإمكان </a:t>
            </a:r>
            <a:r>
              <a:rPr lang="ar-SA" sz="4000" dirty="0" smtClean="0">
                <a:solidFill>
                  <a:schemeClr val="accent4">
                    <a:lumMod val="20000"/>
                    <a:lumOff val="80000"/>
                  </a:schemeClr>
                </a:solidFill>
                <a:cs typeface="AL-Mateen" pitchFamily="2" charset="-78"/>
              </a:rPr>
              <a:t>تعويض هذا التعبير بآخر مرتبط بالزهرة بدون تغيير قيمة الصدق للعبارة الأصلية.</a:t>
            </a:r>
            <a:endParaRPr lang="ar-SA" sz="4000" dirty="0">
              <a:solidFill>
                <a:schemeClr val="accent4">
                  <a:lumMod val="20000"/>
                  <a:lumOff val="80000"/>
                </a:schemeClr>
              </a:solidFill>
              <a:cs typeface="AL-Mateen" pitchFamily="2" charset="-78"/>
            </a:endParaRPr>
          </a:p>
        </p:txBody>
      </p:sp>
    </p:spTree>
    <p:extLst>
      <p:ext uri="{BB962C8B-B14F-4D97-AF65-F5344CB8AC3E}">
        <p14:creationId xmlns:p14="http://schemas.microsoft.com/office/powerpoint/2010/main" val="371102883"/>
      </p:ext>
    </p:extLst>
  </p:cSld>
  <p:clrMapOvr>
    <a:masterClrMapping/>
  </p:clrMapOvr>
  <mc:AlternateContent xmlns:mc="http://schemas.openxmlformats.org/markup-compatibility/2006" xmlns:p14="http://schemas.microsoft.com/office/powerpoint/2010/main">
    <mc:Choice Requires="p14">
      <p:transition p14:dur="250">
        <p14:prism dir="r" isContent="1"/>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lnSpcReduction="10000"/>
          </a:bodyPr>
          <a:lstStyle/>
          <a:p>
            <a:pPr algn="just"/>
            <a:r>
              <a:rPr lang="ar-SA" sz="3600" b="1" dirty="0" smtClean="0">
                <a:solidFill>
                  <a:srgbClr val="FFFF00"/>
                </a:solidFill>
              </a:rPr>
              <a:t>وهكذا تكون لدينا ثلاثة أنواع من العبارات :</a:t>
            </a:r>
          </a:p>
          <a:p>
            <a:pPr algn="just"/>
            <a:r>
              <a:rPr lang="ar-SA" sz="3600" b="1" dirty="0" smtClean="0"/>
              <a:t>1-</a:t>
            </a:r>
            <a:r>
              <a:rPr lang="ar-SA" sz="3600" b="1" dirty="0"/>
              <a:t>	عبارات تقدم إشارة موجودة وقابلة للإدراك كما هو الحال عندما نقول مثلا "السيارة </a:t>
            </a:r>
            <a:r>
              <a:rPr lang="ar-SA" sz="3600" b="1" dirty="0" err="1"/>
              <a:t>هى</a:t>
            </a:r>
            <a:r>
              <a:rPr lang="ar-SA" sz="3600" b="1" dirty="0"/>
              <a:t> الوسيلة </a:t>
            </a:r>
            <a:r>
              <a:rPr lang="ar-SA" sz="3600" b="1" dirty="0" smtClean="0"/>
              <a:t>الأكثر استعمالا </a:t>
            </a:r>
            <a:r>
              <a:rPr lang="ar-SA" sz="3600" b="1" dirty="0" err="1" smtClean="0"/>
              <a:t>فى</a:t>
            </a:r>
            <a:r>
              <a:rPr lang="ar-SA" sz="3600" b="1" dirty="0" smtClean="0"/>
              <a:t> مجال النقل " فهذه العبارة تشير إلى شيء موجود وقابل للإدراك.</a:t>
            </a:r>
          </a:p>
          <a:p>
            <a:pPr algn="just"/>
            <a:r>
              <a:rPr lang="ar-SA" sz="3600" b="1" dirty="0" smtClean="0"/>
              <a:t>2-	عبارات تقدم </a:t>
            </a:r>
            <a:r>
              <a:rPr lang="ar-SA" sz="3600" b="1" dirty="0" err="1" smtClean="0"/>
              <a:t>أوتعرض</a:t>
            </a:r>
            <a:r>
              <a:rPr lang="ar-SA" sz="3600" b="1" dirty="0" smtClean="0"/>
              <a:t> إشارة موجودة وجودا فعليا لكنها ليست موضع إدراك كما هو الحال </a:t>
            </a:r>
            <a:r>
              <a:rPr lang="ar-SA" sz="3600" b="1" dirty="0" err="1" smtClean="0"/>
              <a:t>فى</a:t>
            </a:r>
            <a:r>
              <a:rPr lang="ar-SA" sz="3600" b="1" dirty="0" smtClean="0"/>
              <a:t> مثال فريجه " الزهرة </a:t>
            </a:r>
            <a:r>
              <a:rPr lang="ar-SA" sz="3600" b="1" dirty="0" err="1" smtClean="0"/>
              <a:t>هى</a:t>
            </a:r>
            <a:r>
              <a:rPr lang="ar-SA" sz="3600" b="1" dirty="0" smtClean="0"/>
              <a:t> النجم الصباحى "، فكوكب الزهرة موجود فعلا ولكنه ليس موضوع إدراك حاضر </a:t>
            </a:r>
            <a:r>
              <a:rPr lang="ar-SA" sz="3600" b="1" dirty="0" err="1" smtClean="0"/>
              <a:t>فى</a:t>
            </a:r>
            <a:r>
              <a:rPr lang="ar-SA" sz="3600" b="1" dirty="0" smtClean="0"/>
              <a:t> هذه الحالة نفترض الإشارة </a:t>
            </a:r>
            <a:r>
              <a:rPr lang="ar-SA" sz="3600" b="1" dirty="0" err="1" smtClean="0"/>
              <a:t>أى</a:t>
            </a:r>
            <a:r>
              <a:rPr lang="ar-SA" sz="3600" b="1" dirty="0" smtClean="0"/>
              <a:t> نفترض وجودها. </a:t>
            </a:r>
          </a:p>
          <a:p>
            <a:pPr algn="just"/>
            <a:r>
              <a:rPr lang="ar-SA" sz="3600" b="1" dirty="0" smtClean="0"/>
              <a:t>3-</a:t>
            </a:r>
            <a:r>
              <a:rPr lang="ar-SA" sz="3600" b="1" dirty="0"/>
              <a:t>	عبارات تقدم إشارة لا </a:t>
            </a:r>
            <a:r>
              <a:rPr lang="ar-SA" sz="3600" b="1" dirty="0" err="1"/>
              <a:t>هى</a:t>
            </a:r>
            <a:r>
              <a:rPr lang="ar-SA" sz="3600" b="1" dirty="0"/>
              <a:t> موجودة ولا </a:t>
            </a:r>
            <a:r>
              <a:rPr lang="ar-SA" sz="3600" b="1" dirty="0" err="1"/>
              <a:t>هى</a:t>
            </a:r>
            <a:r>
              <a:rPr lang="ar-SA" sz="3600" b="1" dirty="0"/>
              <a:t> مدركة ،وإنما </a:t>
            </a:r>
            <a:r>
              <a:rPr lang="ar-SA" sz="3600" b="1" dirty="0" err="1"/>
              <a:t>هى</a:t>
            </a:r>
            <a:r>
              <a:rPr lang="ar-SA" sz="3600" b="1" dirty="0"/>
              <a:t> أفكار كما هو الحال عندما نقول " ملك فرنسا </a:t>
            </a:r>
            <a:r>
              <a:rPr lang="ar-SA" sz="3600" b="1" dirty="0" err="1"/>
              <a:t>الحالى</a:t>
            </a:r>
            <a:r>
              <a:rPr lang="ar-SA" sz="3600" b="1" dirty="0"/>
              <a:t> أصلع" .</a:t>
            </a:r>
          </a:p>
          <a:p>
            <a:endParaRPr lang="ar-SA" dirty="0"/>
          </a:p>
        </p:txBody>
      </p:sp>
    </p:spTree>
    <p:extLst>
      <p:ext uri="{BB962C8B-B14F-4D97-AF65-F5344CB8AC3E}">
        <p14:creationId xmlns:p14="http://schemas.microsoft.com/office/powerpoint/2010/main" val="637204960"/>
      </p:ext>
    </p:extLst>
  </p:cSld>
  <p:clrMapOvr>
    <a:masterClrMapping/>
  </p:clrMapOvr>
  <mc:AlternateContent xmlns:mc="http://schemas.openxmlformats.org/markup-compatibility/2006" xmlns:p14="http://schemas.microsoft.com/office/powerpoint/2010/main">
    <mc:Choice Requires="p14">
      <p:transition p14:dur="250">
        <p14:prism dir="r" isContent="1"/>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203" y="0"/>
            <a:ext cx="9144000" cy="6858000"/>
          </a:xfrm>
        </p:spPr>
        <p:txBody>
          <a:bodyPr>
            <a:normAutofit fontScale="92500" lnSpcReduction="20000"/>
          </a:bodyPr>
          <a:lstStyle/>
          <a:p>
            <a:pPr algn="ctr"/>
            <a:r>
              <a:rPr lang="ar-SA" dirty="0">
                <a:solidFill>
                  <a:srgbClr val="FFFF00"/>
                </a:solidFill>
              </a:rPr>
              <a:t>2-	</a:t>
            </a:r>
            <a:r>
              <a:rPr lang="ar-SA" sz="3600" dirty="0">
                <a:solidFill>
                  <a:srgbClr val="FFFF00"/>
                </a:solidFill>
                <a:cs typeface="PT Bold Heading" pitchFamily="2" charset="-78"/>
              </a:rPr>
              <a:t>نظرية الأوصاف عند رسل : </a:t>
            </a:r>
            <a:endParaRPr lang="ar-EG" sz="3600" dirty="0" smtClean="0">
              <a:solidFill>
                <a:srgbClr val="FFFF00"/>
              </a:solidFill>
              <a:cs typeface="PT Bold Heading" pitchFamily="2" charset="-78"/>
            </a:endParaRPr>
          </a:p>
          <a:p>
            <a:pPr algn="just"/>
            <a:r>
              <a:rPr lang="ar-SA" sz="3200" b="1" dirty="0"/>
              <a:t>عالج" رسل" </a:t>
            </a:r>
            <a:r>
              <a:rPr lang="ar-SA" sz="3200" b="1" dirty="0" err="1"/>
              <a:t>فى</a:t>
            </a:r>
            <a:r>
              <a:rPr lang="ar-SA" sz="3200" b="1" dirty="0"/>
              <a:t> نظريته للأوصاف مجموعة من المسائل أهمها مفهوم الجملة الإشارية أو العبارة الوصفية من حيث الدلالة والصدق. وقد ناقش رسل هذه النظرية </a:t>
            </a:r>
            <a:r>
              <a:rPr lang="ar-SA" sz="3200" b="1" dirty="0" err="1"/>
              <a:t>فى</a:t>
            </a:r>
            <a:r>
              <a:rPr lang="ar-SA" sz="3200" b="1" dirty="0"/>
              <a:t> العديد من مؤلفاته مثل "عن الدلالة" و مقدمة </a:t>
            </a:r>
            <a:r>
              <a:rPr lang="ar-SA" sz="3200" b="1" dirty="0" err="1"/>
              <a:t>فى</a:t>
            </a:r>
            <a:r>
              <a:rPr lang="ar-SA" sz="3200" b="1" dirty="0"/>
              <a:t> الفلسفة الرياضية </a:t>
            </a:r>
            <a:r>
              <a:rPr lang="ar-SA" sz="3200" b="1" dirty="0" err="1"/>
              <a:t>والبرنكبيا</a:t>
            </a:r>
            <a:r>
              <a:rPr lang="ar-SA" sz="3200" b="1" dirty="0"/>
              <a:t> و فلسفة الذرية المنطقية وكتاب مشكلات الفلسفة </a:t>
            </a:r>
            <a:endParaRPr lang="ar-EG" sz="3200" b="1" dirty="0" smtClean="0"/>
          </a:p>
          <a:p>
            <a:pPr algn="just"/>
            <a:r>
              <a:rPr lang="ar-SA" sz="3200" b="1" dirty="0"/>
              <a:t>ا". وقد كان غرضه يتمثل </a:t>
            </a:r>
            <a:r>
              <a:rPr lang="ar-SA" sz="3200" b="1" dirty="0" err="1"/>
              <a:t>فى</a:t>
            </a:r>
            <a:r>
              <a:rPr lang="ar-SA" sz="3200" b="1" dirty="0"/>
              <a:t> التأكيد على أن الأوصاف المحددة تستعمل أساسا لغرض الإشارة المحددة ،</a:t>
            </a:r>
            <a:r>
              <a:rPr lang="ar-SA" sz="3200" b="1" dirty="0" smtClean="0"/>
              <a:t>حيث </a:t>
            </a:r>
            <a:r>
              <a:rPr lang="ar-SA" sz="3200" b="1" dirty="0"/>
              <a:t>تستلزم وجود موضوع واحد ووحيد يحقق الوصف </a:t>
            </a:r>
            <a:r>
              <a:rPr lang="ar-SA" sz="3200" b="1" dirty="0" smtClean="0"/>
              <a:t>المحدد</a:t>
            </a:r>
            <a:endParaRPr lang="ar-EG" sz="3200" b="1" dirty="0" smtClean="0"/>
          </a:p>
          <a:p>
            <a:pPr algn="just"/>
            <a:r>
              <a:rPr lang="ar-SA" sz="3200" b="1" dirty="0">
                <a:solidFill>
                  <a:srgbClr val="FFC000"/>
                </a:solidFill>
              </a:rPr>
              <a:t>وفرق رسل بين اسم العلم والعبارة </a:t>
            </a:r>
            <a:r>
              <a:rPr lang="ar-SA" sz="3200" b="1" dirty="0" smtClean="0">
                <a:solidFill>
                  <a:srgbClr val="FFC000"/>
                </a:solidFill>
              </a:rPr>
              <a:t>الوصفية</a:t>
            </a:r>
            <a:r>
              <a:rPr lang="ar-EG" sz="3200" b="1" dirty="0" smtClean="0">
                <a:solidFill>
                  <a:srgbClr val="FFC000"/>
                </a:solidFill>
              </a:rPr>
              <a:t> :</a:t>
            </a:r>
            <a:r>
              <a:rPr lang="ar-SA" sz="3200" b="1" dirty="0" smtClean="0">
                <a:solidFill>
                  <a:srgbClr val="FFC000"/>
                </a:solidFill>
              </a:rPr>
              <a:t> </a:t>
            </a:r>
            <a:r>
              <a:rPr lang="ar-SA" sz="3200" b="1" dirty="0"/>
              <a:t>فالاسم رمز بسيط ويدل مباشرة على فرد هو معناه، ويكون هذا المعنى مستقلا عن معانى سائر الألفاظ </a:t>
            </a:r>
            <a:r>
              <a:rPr lang="ar-SA" sz="3200" b="1" dirty="0" err="1"/>
              <a:t>الأخرى.أما</a:t>
            </a:r>
            <a:r>
              <a:rPr lang="ar-SA" sz="3200" b="1" dirty="0"/>
              <a:t> الوصف الذى يشتمل على ألفاظ عدة معانيها ثابتة من قبل، </a:t>
            </a:r>
            <a:r>
              <a:rPr lang="ar-SA" sz="3200" b="1" dirty="0" err="1"/>
              <a:t>والتى</a:t>
            </a:r>
            <a:r>
              <a:rPr lang="ar-SA" sz="3200" b="1" dirty="0"/>
              <a:t> عنها ينشأ </a:t>
            </a:r>
            <a:r>
              <a:rPr lang="ar-SA" sz="3200" b="1" dirty="0" err="1"/>
              <a:t>أى</a:t>
            </a:r>
            <a:r>
              <a:rPr lang="ar-SA" sz="3200" b="1" dirty="0"/>
              <a:t> </a:t>
            </a:r>
            <a:r>
              <a:rPr lang="ar-SA" sz="3200" b="1" dirty="0" err="1"/>
              <a:t>شىء</a:t>
            </a:r>
            <a:r>
              <a:rPr lang="ar-SA" sz="3200" b="1" dirty="0"/>
              <a:t> نأخذه كمعنى للوصف. فالقضية </a:t>
            </a:r>
            <a:r>
              <a:rPr lang="ar-SA" sz="3200" b="1" dirty="0" err="1"/>
              <a:t>التى</a:t>
            </a:r>
            <a:r>
              <a:rPr lang="ar-SA" sz="3200" b="1" dirty="0"/>
              <a:t> تشتمل على وصف ليست متطابقة مع </a:t>
            </a:r>
            <a:r>
              <a:rPr lang="ar-SA" sz="3200" b="1" dirty="0" err="1"/>
              <a:t>ماتصير</a:t>
            </a:r>
            <a:r>
              <a:rPr lang="ar-SA" sz="3200" b="1" dirty="0"/>
              <a:t> إليه تلك القضية عند استبدال اسم حتى لو كان الاسم يسمى نفس </a:t>
            </a:r>
            <a:r>
              <a:rPr lang="ar-SA" sz="3200" b="1" dirty="0" err="1"/>
              <a:t>الشىء</a:t>
            </a:r>
            <a:r>
              <a:rPr lang="ar-SA" sz="3200" b="1" dirty="0"/>
              <a:t> الذى يصفه الوصف .فقولنا "سكوت مؤلف </a:t>
            </a:r>
            <a:r>
              <a:rPr lang="ar-SA" sz="3200" b="1" dirty="0" err="1"/>
              <a:t>ويفرلى</a:t>
            </a:r>
            <a:r>
              <a:rPr lang="ar-SA" sz="3200" b="1" dirty="0"/>
              <a:t> " تختلف عن "سكوت هو سكوت " فالأولى حقيقة من تاريخ </a:t>
            </a:r>
            <a:r>
              <a:rPr lang="ar-SA" sz="3200" b="1" dirty="0" err="1"/>
              <a:t>الأدب،والثانية</a:t>
            </a:r>
            <a:r>
              <a:rPr lang="ar-SA" sz="3200" b="1" dirty="0"/>
              <a:t> </a:t>
            </a:r>
            <a:r>
              <a:rPr lang="ar-SA" sz="3200" b="1" dirty="0" smtClean="0"/>
              <a:t>تحصيل</a:t>
            </a:r>
            <a:r>
              <a:rPr lang="ar-EG" sz="3200" b="1" dirty="0" smtClean="0"/>
              <a:t> </a:t>
            </a:r>
            <a:r>
              <a:rPr lang="ar-SA" sz="3200" b="1" dirty="0" smtClean="0"/>
              <a:t>حاصل </a:t>
            </a:r>
            <a:r>
              <a:rPr lang="ar-SA" sz="3200" b="1" dirty="0"/>
              <a:t>.</a:t>
            </a:r>
          </a:p>
          <a:p>
            <a:pPr algn="just"/>
            <a:endParaRPr lang="ar-SA" sz="3200" b="1" dirty="0"/>
          </a:p>
        </p:txBody>
      </p:sp>
    </p:spTree>
    <p:extLst>
      <p:ext uri="{BB962C8B-B14F-4D97-AF65-F5344CB8AC3E}">
        <p14:creationId xmlns:p14="http://schemas.microsoft.com/office/powerpoint/2010/main" val="29729458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298848"/>
          </a:xfrm>
        </p:spPr>
        <p:txBody>
          <a:bodyPr>
            <a:normAutofit/>
          </a:bodyPr>
          <a:lstStyle/>
          <a:p>
            <a:pPr algn="ctr"/>
            <a:r>
              <a:rPr lang="ar-EG" sz="6600" dirty="0" smtClean="0">
                <a:solidFill>
                  <a:srgbClr val="FFFF00"/>
                </a:solidFill>
                <a:cs typeface="PT Bold Heading" pitchFamily="2" charset="-78"/>
              </a:rPr>
              <a:t>الفصل الرابع : نظريات المعنى</a:t>
            </a:r>
            <a:endParaRPr lang="ar-SA" sz="6600" dirty="0">
              <a:solidFill>
                <a:srgbClr val="FFFF00"/>
              </a:solidFill>
              <a:cs typeface="PT Bold Heading" pitchFamily="2" charset="-78"/>
            </a:endParaRPr>
          </a:p>
        </p:txBody>
      </p:sp>
      <p:sp>
        <p:nvSpPr>
          <p:cNvPr id="3" name="عنوان فرعي 2"/>
          <p:cNvSpPr>
            <a:spLocks noGrp="1"/>
          </p:cNvSpPr>
          <p:nvPr>
            <p:ph type="subTitle" idx="1"/>
          </p:nvPr>
        </p:nvSpPr>
        <p:spPr>
          <a:xfrm>
            <a:off x="0" y="1268760"/>
            <a:ext cx="9144000" cy="5589240"/>
          </a:xfrm>
        </p:spPr>
        <p:txBody>
          <a:bodyPr>
            <a:normAutofit fontScale="92500" lnSpcReduction="10000"/>
          </a:bodyPr>
          <a:lstStyle/>
          <a:p>
            <a:pPr algn="just"/>
            <a:r>
              <a:rPr lang="ar-EG" dirty="0" smtClean="0"/>
              <a:t> </a:t>
            </a:r>
            <a:r>
              <a:rPr lang="ar-EG" dirty="0" smtClean="0">
                <a:latin typeface="Arial"/>
                <a:cs typeface="Arial"/>
              </a:rPr>
              <a:t>◄  ❶</a:t>
            </a:r>
            <a:r>
              <a:rPr lang="ar-EG" dirty="0" smtClean="0"/>
              <a:t>   </a:t>
            </a:r>
            <a:r>
              <a:rPr lang="ar-EG" sz="4400" b="1" dirty="0" smtClean="0">
                <a:cs typeface="AL-Mateen" pitchFamily="2" charset="-78"/>
              </a:rPr>
              <a:t>ما </a:t>
            </a:r>
            <a:r>
              <a:rPr lang="ar-EG" sz="4400" b="1" dirty="0">
                <a:cs typeface="AL-Mateen" pitchFamily="2" charset="-78"/>
              </a:rPr>
              <a:t>المعنى </a:t>
            </a:r>
            <a:r>
              <a:rPr lang="ar-EG" sz="4400" b="1" dirty="0" smtClean="0">
                <a:cs typeface="AL-Mateen" pitchFamily="2" charset="-78"/>
              </a:rPr>
              <a:t>  </a:t>
            </a:r>
            <a:r>
              <a:rPr lang="ar-EG" sz="4400" b="1" dirty="0">
                <a:cs typeface="AL-Mateen" pitchFamily="2" charset="-78"/>
              </a:rPr>
              <a:t>؟ </a:t>
            </a:r>
            <a:r>
              <a:rPr lang="ar-EG" sz="3600" b="1" dirty="0">
                <a:latin typeface="Microsoft Sans Serif" pitchFamily="34" charset="0"/>
                <a:cs typeface="Microsoft Sans Serif" pitchFamily="34" charset="0"/>
              </a:rPr>
              <a:t>من أهم الأسئلة التي ناقشها الفلاسفة بمختلف اتجاهاتهم منذ أقدم العصور وحتى وقتنا الحاضر، فلم ينفرد بدراسة هذا السؤال فلاسفة التحليل اللغوي والمنطقي وحدهم،  وإنما تناوله بالدراسة والتحليل </a:t>
            </a:r>
            <a:r>
              <a:rPr lang="ar-EG" sz="3600" b="1" dirty="0" smtClean="0">
                <a:latin typeface="Microsoft Sans Serif" pitchFamily="34" charset="0"/>
                <a:cs typeface="Microsoft Sans Serif" pitchFamily="34" charset="0"/>
              </a:rPr>
              <a:t>فلاسفة آخرون </a:t>
            </a:r>
            <a:r>
              <a:rPr lang="ar-EG" sz="3600" b="1" dirty="0">
                <a:latin typeface="Microsoft Sans Serif" pitchFamily="34" charset="0"/>
                <a:cs typeface="Microsoft Sans Serif" pitchFamily="34" charset="0"/>
              </a:rPr>
              <a:t>مثل: </a:t>
            </a:r>
            <a:r>
              <a:rPr lang="ar-EG" sz="3600" b="1" dirty="0" err="1" smtClean="0">
                <a:latin typeface="Microsoft Sans Serif" pitchFamily="34" charset="0"/>
                <a:cs typeface="Microsoft Sans Serif" pitchFamily="34" charset="0"/>
              </a:rPr>
              <a:t>البراجماتيون</a:t>
            </a:r>
            <a:r>
              <a:rPr lang="ar-EG" sz="3600" b="1" dirty="0">
                <a:latin typeface="Microsoft Sans Serif" pitchFamily="34" charset="0"/>
                <a:cs typeface="Microsoft Sans Serif" pitchFamily="34" charset="0"/>
              </a:rPr>
              <a:t>، </a:t>
            </a:r>
            <a:r>
              <a:rPr lang="ar-EG" sz="3600" b="1" dirty="0" err="1">
                <a:latin typeface="Microsoft Sans Serif" pitchFamily="34" charset="0"/>
                <a:cs typeface="Microsoft Sans Serif" pitchFamily="34" charset="0"/>
              </a:rPr>
              <a:t>والفينومينولوجيون</a:t>
            </a:r>
            <a:r>
              <a:rPr lang="ar-EG" sz="3600" b="1" dirty="0">
                <a:latin typeface="Microsoft Sans Serif" pitchFamily="34" charset="0"/>
                <a:cs typeface="Microsoft Sans Serif" pitchFamily="34" charset="0"/>
              </a:rPr>
              <a:t>، وفلاسفة </a:t>
            </a:r>
            <a:r>
              <a:rPr lang="ar-EG" sz="3600" b="1" dirty="0" smtClean="0">
                <a:latin typeface="Microsoft Sans Serif" pitchFamily="34" charset="0"/>
                <a:cs typeface="Microsoft Sans Serif" pitchFamily="34" charset="0"/>
              </a:rPr>
              <a:t>التأويل ( </a:t>
            </a:r>
            <a:r>
              <a:rPr lang="ar-EG" sz="3600" b="1" dirty="0" err="1" smtClean="0">
                <a:latin typeface="Microsoft Sans Serif" pitchFamily="34" charset="0"/>
                <a:cs typeface="Microsoft Sans Serif" pitchFamily="34" charset="0"/>
              </a:rPr>
              <a:t>الهرمنوطيقون</a:t>
            </a:r>
            <a:r>
              <a:rPr lang="ar-EG" sz="3600" b="1" dirty="0" smtClean="0">
                <a:latin typeface="Microsoft Sans Serif" pitchFamily="34" charset="0"/>
                <a:cs typeface="Microsoft Sans Serif" pitchFamily="34" charset="0"/>
              </a:rPr>
              <a:t>) ، والبنيويون</a:t>
            </a:r>
            <a:r>
              <a:rPr lang="ar-EG" sz="3600" b="1" dirty="0">
                <a:latin typeface="Microsoft Sans Serif" pitchFamily="34" charset="0"/>
                <a:cs typeface="Microsoft Sans Serif" pitchFamily="34" charset="0"/>
              </a:rPr>
              <a:t>، </a:t>
            </a:r>
            <a:r>
              <a:rPr lang="ar-EG" sz="3600" b="1" dirty="0" err="1">
                <a:latin typeface="Microsoft Sans Serif" pitchFamily="34" charset="0"/>
                <a:cs typeface="Microsoft Sans Serif" pitchFamily="34" charset="0"/>
              </a:rPr>
              <a:t>والتفكيكيون</a:t>
            </a:r>
            <a:r>
              <a:rPr lang="ar-EG" sz="3600" b="1" dirty="0">
                <a:latin typeface="Microsoft Sans Serif" pitchFamily="34" charset="0"/>
                <a:cs typeface="Microsoft Sans Serif" pitchFamily="34" charset="0"/>
              </a:rPr>
              <a:t> ...وغيرهم</a:t>
            </a:r>
            <a:r>
              <a:rPr lang="ar-EG" sz="4400" b="1" dirty="0">
                <a:cs typeface="AL-Mateen" pitchFamily="2" charset="-78"/>
              </a:rPr>
              <a:t>. </a:t>
            </a:r>
            <a:endParaRPr lang="ar-EG" sz="4400" b="1" dirty="0" smtClean="0">
              <a:cs typeface="AL-Mateen" pitchFamily="2" charset="-78"/>
            </a:endParaRPr>
          </a:p>
          <a:p>
            <a:pPr algn="just"/>
            <a:r>
              <a:rPr lang="ar-EG" sz="4400" b="1" dirty="0" smtClean="0">
                <a:solidFill>
                  <a:srgbClr val="3810E0"/>
                </a:solidFill>
                <a:latin typeface="Arial"/>
                <a:cs typeface="AL-Mateen" pitchFamily="2" charset="-78"/>
              </a:rPr>
              <a:t>●  </a:t>
            </a:r>
            <a:r>
              <a:rPr lang="ar-EG" sz="3600" b="1" dirty="0" smtClean="0">
                <a:solidFill>
                  <a:srgbClr val="FFC000"/>
                </a:solidFill>
                <a:latin typeface="Microsoft Sans Serif" pitchFamily="34" charset="0"/>
                <a:cs typeface="Microsoft Sans Serif" pitchFamily="34" charset="0"/>
              </a:rPr>
              <a:t>وصف </a:t>
            </a:r>
            <a:r>
              <a:rPr lang="ar-EG" sz="3600" b="1" dirty="0" err="1" smtClean="0">
                <a:solidFill>
                  <a:srgbClr val="FFC000"/>
                </a:solidFill>
                <a:latin typeface="Microsoft Sans Serif" pitchFamily="34" charset="0"/>
                <a:cs typeface="Microsoft Sans Serif" pitchFamily="34" charset="0"/>
              </a:rPr>
              <a:t>جيلبرت</a:t>
            </a:r>
            <a:r>
              <a:rPr lang="ar-EG" sz="3600" b="1" dirty="0" smtClean="0">
                <a:solidFill>
                  <a:srgbClr val="FFC000"/>
                </a:solidFill>
                <a:latin typeface="Microsoft Sans Serif" pitchFamily="34" charset="0"/>
                <a:cs typeface="Microsoft Sans Serif" pitchFamily="34" charset="0"/>
              </a:rPr>
              <a:t> </a:t>
            </a:r>
            <a:r>
              <a:rPr lang="ar-EG" sz="3600" b="1" dirty="0" err="1" smtClean="0">
                <a:solidFill>
                  <a:srgbClr val="FFC000"/>
                </a:solidFill>
                <a:latin typeface="Microsoft Sans Serif" pitchFamily="34" charset="0"/>
                <a:cs typeface="Microsoft Sans Serif" pitchFamily="34" charset="0"/>
              </a:rPr>
              <a:t>رايل</a:t>
            </a:r>
            <a:r>
              <a:rPr lang="ar-EG" sz="3600" b="1" dirty="0" smtClean="0">
                <a:solidFill>
                  <a:srgbClr val="FFC000"/>
                </a:solidFill>
                <a:latin typeface="Microsoft Sans Serif" pitchFamily="34" charset="0"/>
                <a:cs typeface="Microsoft Sans Serif" pitchFamily="34" charset="0"/>
              </a:rPr>
              <a:t> الفلسفة عبر تاريخها الطويل بانها ليست سوى قصة لفكرة المعنى أو المغزى .  ووصف الانشغال </a:t>
            </a:r>
            <a:r>
              <a:rPr lang="ar-EG" sz="3600" b="1" dirty="0">
                <a:solidFill>
                  <a:srgbClr val="FFC000"/>
                </a:solidFill>
                <a:latin typeface="Microsoft Sans Serif" pitchFamily="34" charset="0"/>
                <a:cs typeface="Microsoft Sans Serif" pitchFamily="34" charset="0"/>
              </a:rPr>
              <a:t>التام بنظرية المعنى بأنه يمثل مرض المهنة في الفلسفة </a:t>
            </a:r>
            <a:r>
              <a:rPr lang="ar-EG" sz="3600" b="1" dirty="0" smtClean="0">
                <a:solidFill>
                  <a:srgbClr val="FFC000"/>
                </a:solidFill>
                <a:latin typeface="Microsoft Sans Serif" pitchFamily="34" charset="0"/>
                <a:cs typeface="Microsoft Sans Serif" pitchFamily="34" charset="0"/>
              </a:rPr>
              <a:t>الأنجلو </a:t>
            </a:r>
            <a:r>
              <a:rPr lang="ar-EG" sz="3600" b="1" dirty="0" err="1" smtClean="0">
                <a:solidFill>
                  <a:srgbClr val="FFC000"/>
                </a:solidFill>
                <a:latin typeface="Microsoft Sans Serif" pitchFamily="34" charset="0"/>
                <a:cs typeface="Microsoft Sans Serif" pitchFamily="34" charset="0"/>
              </a:rPr>
              <a:t>ساكسونية</a:t>
            </a:r>
            <a:r>
              <a:rPr lang="ar-EG" sz="3600" b="1" dirty="0" smtClean="0">
                <a:solidFill>
                  <a:srgbClr val="FFC000"/>
                </a:solidFill>
                <a:latin typeface="Microsoft Sans Serif" pitchFamily="34" charset="0"/>
                <a:cs typeface="Microsoft Sans Serif" pitchFamily="34" charset="0"/>
              </a:rPr>
              <a:t> </a:t>
            </a:r>
            <a:r>
              <a:rPr lang="ar-EG" sz="3600" b="1" dirty="0">
                <a:solidFill>
                  <a:srgbClr val="FFC000"/>
                </a:solidFill>
                <a:latin typeface="Microsoft Sans Serif" pitchFamily="34" charset="0"/>
                <a:cs typeface="Microsoft Sans Serif" pitchFamily="34" charset="0"/>
              </a:rPr>
              <a:t>والفلسفة النمساوية في القرن </a:t>
            </a:r>
            <a:r>
              <a:rPr lang="ar-EG" sz="3600" b="1" dirty="0" smtClean="0">
                <a:solidFill>
                  <a:srgbClr val="FFC000"/>
                </a:solidFill>
                <a:latin typeface="Microsoft Sans Serif" pitchFamily="34" charset="0"/>
                <a:cs typeface="Microsoft Sans Serif" pitchFamily="34" charset="0"/>
              </a:rPr>
              <a:t>العشرين .</a:t>
            </a:r>
            <a:endParaRPr lang="ar-SA" sz="3600" b="1" dirty="0">
              <a:solidFill>
                <a:srgbClr val="FFC000"/>
              </a:solidFill>
              <a:latin typeface="Microsoft Sans Serif" pitchFamily="34" charset="0"/>
              <a:cs typeface="Microsoft Sans Serif" pitchFamily="34" charset="0"/>
            </a:endParaRPr>
          </a:p>
        </p:txBody>
      </p:sp>
    </p:spTree>
    <p:extLst>
      <p:ext uri="{BB962C8B-B14F-4D97-AF65-F5344CB8AC3E}">
        <p14:creationId xmlns:p14="http://schemas.microsoft.com/office/powerpoint/2010/main" val="1238302636"/>
      </p:ext>
    </p:extLst>
  </p:cSld>
  <p:clrMapOvr>
    <a:masterClrMapping/>
  </p:clrMapOvr>
  <mc:AlternateContent xmlns:mc="http://schemas.openxmlformats.org/markup-compatibility/2006">
    <mc:Choice xmlns:p14="http://schemas.microsoft.com/office/powerpoint/2010/main" Requires="p14">
      <p:transition p14:dur="10">
        <p14:prism dir="r" isInverted="1"/>
        <p:sndAc>
          <p:stSnd>
            <p:snd r:embed="rId2" name="camera.wav"/>
          </p:stSnd>
        </p:sndAc>
      </p:transition>
    </mc:Choice>
    <mc:Fallback>
      <p:transition>
        <p:fade/>
        <p:sndAc>
          <p:stSnd>
            <p:snd r:embed="rId2" name="camera.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lstStyle/>
          <a:p>
            <a:r>
              <a:rPr lang="ar-SA" dirty="0"/>
              <a:t>-	</a:t>
            </a:r>
            <a:r>
              <a:rPr lang="ar-SA" sz="3600" dirty="0">
                <a:solidFill>
                  <a:srgbClr val="FFC000"/>
                </a:solidFill>
                <a:cs typeface="PT Bold Heading" pitchFamily="2" charset="-78"/>
              </a:rPr>
              <a:t>نقد نظرية الأوصاف عند رسل :</a:t>
            </a:r>
          </a:p>
          <a:p>
            <a:pPr algn="just"/>
            <a:r>
              <a:rPr lang="ar-SA" sz="3200" b="1" dirty="0">
                <a:solidFill>
                  <a:srgbClr val="FFFF00"/>
                </a:solidFill>
              </a:rPr>
              <a:t>لقد تعرضت آراء رسل للنقد من العديد من الفلاسفة مثل </a:t>
            </a:r>
            <a:r>
              <a:rPr lang="ar-EG" sz="3200" b="1" dirty="0" smtClean="0">
                <a:solidFill>
                  <a:srgbClr val="FFFF00"/>
                </a:solidFill>
              </a:rPr>
              <a:t>: </a:t>
            </a:r>
            <a:r>
              <a:rPr lang="ar-SA" sz="3200" b="1" dirty="0" smtClean="0">
                <a:solidFill>
                  <a:srgbClr val="FF0000"/>
                </a:solidFill>
              </a:rPr>
              <a:t>مور وفتجنشتين</a:t>
            </a:r>
            <a:r>
              <a:rPr lang="ar-EG" sz="3200" b="1" dirty="0" smtClean="0">
                <a:solidFill>
                  <a:srgbClr val="FF0000"/>
                </a:solidFill>
              </a:rPr>
              <a:t> ، </a:t>
            </a:r>
            <a:r>
              <a:rPr lang="ar-SA" sz="3200" b="1" dirty="0" err="1" smtClean="0">
                <a:solidFill>
                  <a:srgbClr val="FF0000"/>
                </a:solidFill>
              </a:rPr>
              <a:t>وكارناب</a:t>
            </a:r>
            <a:r>
              <a:rPr lang="ar-SA" sz="3200" b="1" dirty="0" smtClean="0">
                <a:solidFill>
                  <a:srgbClr val="FF0000"/>
                </a:solidFill>
              </a:rPr>
              <a:t> </a:t>
            </a:r>
            <a:r>
              <a:rPr lang="ar-EG" sz="3200" b="1" dirty="0" smtClean="0">
                <a:solidFill>
                  <a:srgbClr val="FF0000"/>
                </a:solidFill>
              </a:rPr>
              <a:t>.. </a:t>
            </a:r>
            <a:r>
              <a:rPr lang="ar-SA" sz="3200" b="1" dirty="0" smtClean="0">
                <a:solidFill>
                  <a:srgbClr val="FF0000"/>
                </a:solidFill>
              </a:rPr>
              <a:t>وغيرهم </a:t>
            </a:r>
            <a:r>
              <a:rPr lang="ar-SA" sz="3200" b="1" dirty="0">
                <a:solidFill>
                  <a:srgbClr val="FFFF00"/>
                </a:solidFill>
              </a:rPr>
              <a:t>. إن مصدر الصعوبات </a:t>
            </a:r>
            <a:r>
              <a:rPr lang="ar-SA" sz="3200" b="1" dirty="0" err="1">
                <a:solidFill>
                  <a:srgbClr val="FFFF00"/>
                </a:solidFill>
              </a:rPr>
              <a:t>فى</a:t>
            </a:r>
            <a:r>
              <a:rPr lang="ar-SA" sz="3200" b="1" dirty="0">
                <a:solidFill>
                  <a:srgbClr val="FFFF00"/>
                </a:solidFill>
              </a:rPr>
              <a:t> نظرية رسل هو أنه اعتقد أن الإشارة إذا وردت لابد أن يكون لها </a:t>
            </a:r>
            <a:r>
              <a:rPr lang="ar-SA" sz="3200" b="1" dirty="0" err="1" smtClean="0">
                <a:solidFill>
                  <a:srgbClr val="FFFF00"/>
                </a:solidFill>
              </a:rPr>
              <a:t>معنى،وبذلك</a:t>
            </a:r>
            <a:r>
              <a:rPr lang="ar-SA" sz="3200" b="1" dirty="0" smtClean="0">
                <a:solidFill>
                  <a:srgbClr val="FFFF00"/>
                </a:solidFill>
              </a:rPr>
              <a:t> </a:t>
            </a:r>
            <a:r>
              <a:rPr lang="ar-SA" sz="3200" b="1" dirty="0">
                <a:solidFill>
                  <a:srgbClr val="FFFF00"/>
                </a:solidFill>
              </a:rPr>
              <a:t>خلط بين المعنى والإشارة وهذا النقد شبيه إلى حد كبير بما يذكره "</a:t>
            </a:r>
            <a:r>
              <a:rPr lang="ar-SA" sz="3200" b="1" dirty="0" err="1">
                <a:solidFill>
                  <a:srgbClr val="FFFF00"/>
                </a:solidFill>
              </a:rPr>
              <a:t>كواين</a:t>
            </a:r>
            <a:r>
              <a:rPr lang="ar-SA" sz="3200" b="1" dirty="0">
                <a:solidFill>
                  <a:srgbClr val="FFFF00"/>
                </a:solidFill>
              </a:rPr>
              <a:t>" حين يقول "..إن الافتقار إلى </a:t>
            </a:r>
            <a:r>
              <a:rPr lang="ar-SA" sz="3200" b="1" dirty="0" err="1">
                <a:solidFill>
                  <a:srgbClr val="FFFF00"/>
                </a:solidFill>
              </a:rPr>
              <a:t>التمييزات</a:t>
            </a:r>
            <a:r>
              <a:rPr lang="ar-SA" sz="3200" b="1" dirty="0">
                <a:solidFill>
                  <a:srgbClr val="FFFF00"/>
                </a:solidFill>
              </a:rPr>
              <a:t> أدى برسل إلى خلط </a:t>
            </a:r>
            <a:r>
              <a:rPr lang="ar-SA" sz="3200" b="1" dirty="0" err="1">
                <a:solidFill>
                  <a:srgbClr val="FFFF00"/>
                </a:solidFill>
              </a:rPr>
              <a:t>اللامعنى</a:t>
            </a:r>
            <a:r>
              <a:rPr lang="ar-SA" sz="3200" b="1" dirty="0">
                <a:solidFill>
                  <a:srgbClr val="FFFF00"/>
                </a:solidFill>
              </a:rPr>
              <a:t> بفشل الإشارة، فلأن يكون </a:t>
            </a:r>
            <a:r>
              <a:rPr lang="ar-SA" sz="3200" b="1" dirty="0" err="1">
                <a:solidFill>
                  <a:srgbClr val="FFFF00"/>
                </a:solidFill>
              </a:rPr>
              <a:t>للشىء</a:t>
            </a:r>
            <a:r>
              <a:rPr lang="ar-SA" sz="3200" b="1" dirty="0">
                <a:solidFill>
                  <a:srgbClr val="FFFF00"/>
                </a:solidFill>
              </a:rPr>
              <a:t> مغزى </a:t>
            </a:r>
            <a:r>
              <a:rPr lang="en-US" sz="3200" b="1" dirty="0">
                <a:solidFill>
                  <a:srgbClr val="FFFF00"/>
                </a:solidFill>
              </a:rPr>
              <a:t>sense </a:t>
            </a:r>
            <a:r>
              <a:rPr lang="ar-SA" sz="3200" b="1" dirty="0">
                <a:solidFill>
                  <a:srgbClr val="FFFF00"/>
                </a:solidFill>
              </a:rPr>
              <a:t>هو أن يكون له معنى ، والمعنى هو الإشارة. إلا أن أوضح تعبير عن هذا النقد هو ما قدمه "ألان </a:t>
            </a:r>
            <a:r>
              <a:rPr lang="ar-SA" sz="3200" b="1" dirty="0" err="1">
                <a:solidFill>
                  <a:srgbClr val="FFFF00"/>
                </a:solidFill>
              </a:rPr>
              <a:t>هوايت</a:t>
            </a:r>
            <a:r>
              <a:rPr lang="ar-SA" sz="3200" b="1" dirty="0">
                <a:solidFill>
                  <a:srgbClr val="FFFF00"/>
                </a:solidFill>
              </a:rPr>
              <a:t> " حيث يأخذ البرهان الذى اعتبره رسل النقطة الرئيسة </a:t>
            </a:r>
            <a:r>
              <a:rPr lang="ar-SA" sz="3200" b="1" dirty="0" err="1">
                <a:solidFill>
                  <a:srgbClr val="FFFF00"/>
                </a:solidFill>
              </a:rPr>
              <a:t>فى</a:t>
            </a:r>
            <a:r>
              <a:rPr lang="ar-SA" sz="3200" b="1" dirty="0">
                <a:solidFill>
                  <a:srgbClr val="FFFF00"/>
                </a:solidFill>
              </a:rPr>
              <a:t> نظرية الأوصاف </a:t>
            </a:r>
            <a:r>
              <a:rPr lang="ar-SA" sz="3200" b="1" dirty="0" err="1">
                <a:solidFill>
                  <a:srgbClr val="FFFF00"/>
                </a:solidFill>
              </a:rPr>
              <a:t>والتى</a:t>
            </a:r>
            <a:r>
              <a:rPr lang="ar-SA" sz="3200" b="1" dirty="0">
                <a:solidFill>
                  <a:srgbClr val="FFFF00"/>
                </a:solidFill>
              </a:rPr>
              <a:t> قدم عنها برهانا دقيقا ليثبت أن الجملة الوصفية لا تعنى شيئا ،</a:t>
            </a:r>
            <a:r>
              <a:rPr lang="ar-SA" sz="3200" b="1" dirty="0" err="1">
                <a:solidFill>
                  <a:srgbClr val="FFFF00"/>
                </a:solidFill>
              </a:rPr>
              <a:t>ً</a:t>
            </a:r>
            <a:r>
              <a:rPr lang="ar-SA" sz="3200" b="1" dirty="0">
                <a:solidFill>
                  <a:srgbClr val="FFFF00"/>
                </a:solidFill>
              </a:rPr>
              <a:t> يأخذ الناقد هذا البرهان ليبرهن بدوره على أن نتيجة رسل لا يمكن أن تلزم عن المقدمات بالصورة </a:t>
            </a:r>
            <a:r>
              <a:rPr lang="ar-SA" sz="3200" b="1" dirty="0" err="1">
                <a:solidFill>
                  <a:srgbClr val="FFFF00"/>
                </a:solidFill>
              </a:rPr>
              <a:t>التى</a:t>
            </a:r>
            <a:r>
              <a:rPr lang="ar-SA" sz="3200" b="1" dirty="0">
                <a:solidFill>
                  <a:srgbClr val="FFFF00"/>
                </a:solidFill>
              </a:rPr>
              <a:t> يقول بها</a:t>
            </a:r>
          </a:p>
          <a:p>
            <a:pPr algn="just"/>
            <a:endParaRPr lang="ar-SA" sz="3200" b="1" dirty="0"/>
          </a:p>
        </p:txBody>
      </p:sp>
    </p:spTree>
    <p:extLst>
      <p:ext uri="{BB962C8B-B14F-4D97-AF65-F5344CB8AC3E}">
        <p14:creationId xmlns:p14="http://schemas.microsoft.com/office/powerpoint/2010/main" val="1008070986"/>
      </p:ext>
    </p:extLst>
  </p:cSld>
  <p:clrMapOvr>
    <a:masterClrMapping/>
  </p:clrMapOvr>
  <mc:AlternateContent xmlns:mc="http://schemas.openxmlformats.org/markup-compatibility/2006" xmlns:p14="http://schemas.microsoft.com/office/powerpoint/2010/main">
    <mc:Choice Requires="p14">
      <p:transition p14:dur="250">
        <p:checker/>
        <p:sndAc>
          <p:stSnd>
            <p:snd r:embed="rId2" name="laser.wav"/>
          </p:stSnd>
        </p:sndAc>
      </p:transition>
    </mc:Choice>
    <mc:Fallback xmlns="">
      <p:transition>
        <p:checker/>
        <p:sndAc>
          <p:stSnd>
            <p:snd r:embed="rId3" name="laser.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7177" y="-24045"/>
            <a:ext cx="9144000" cy="6858000"/>
          </a:xfrm>
        </p:spPr>
        <p:txBody>
          <a:bodyPr>
            <a:normAutofit fontScale="85000" lnSpcReduction="10000"/>
          </a:bodyPr>
          <a:lstStyle/>
          <a:p>
            <a:pPr algn="ctr"/>
            <a:r>
              <a:rPr lang="ar-SA" sz="3200" dirty="0">
                <a:solidFill>
                  <a:srgbClr val="92D050"/>
                </a:solidFill>
                <a:cs typeface="PT Bold Heading" pitchFamily="2" charset="-78"/>
              </a:rPr>
              <a:t>3-	</a:t>
            </a:r>
            <a:r>
              <a:rPr lang="ar-SA" sz="3200" dirty="0">
                <a:solidFill>
                  <a:srgbClr val="FF0000"/>
                </a:solidFill>
                <a:cs typeface="PT Bold Heading" pitchFamily="2" charset="-78"/>
              </a:rPr>
              <a:t>التصور </a:t>
            </a:r>
            <a:r>
              <a:rPr lang="ar-SA" sz="3200" dirty="0" err="1">
                <a:solidFill>
                  <a:srgbClr val="FF0000"/>
                </a:solidFill>
                <a:cs typeface="PT Bold Heading" pitchFamily="2" charset="-78"/>
              </a:rPr>
              <a:t>التداولى</a:t>
            </a:r>
            <a:r>
              <a:rPr lang="ar-SA" sz="3200" dirty="0">
                <a:solidFill>
                  <a:srgbClr val="FF0000"/>
                </a:solidFill>
                <a:cs typeface="PT Bold Heading" pitchFamily="2" charset="-78"/>
              </a:rPr>
              <a:t> </a:t>
            </a:r>
            <a:r>
              <a:rPr lang="ar-SA" sz="3200" dirty="0" smtClean="0">
                <a:solidFill>
                  <a:srgbClr val="FF0000"/>
                </a:solidFill>
                <a:cs typeface="PT Bold Heading" pitchFamily="2" charset="-78"/>
              </a:rPr>
              <a:t>(السياق</a:t>
            </a:r>
            <a:r>
              <a:rPr lang="ar-EG" sz="3200" dirty="0" smtClean="0">
                <a:solidFill>
                  <a:srgbClr val="FF0000"/>
                </a:solidFill>
                <a:cs typeface="PT Bold Heading" pitchFamily="2" charset="-78"/>
              </a:rPr>
              <a:t>ى</a:t>
            </a:r>
            <a:r>
              <a:rPr lang="ar-SA" sz="3200" dirty="0" smtClean="0">
                <a:solidFill>
                  <a:srgbClr val="FF0000"/>
                </a:solidFill>
                <a:cs typeface="PT Bold Heading" pitchFamily="2" charset="-78"/>
              </a:rPr>
              <a:t> </a:t>
            </a:r>
            <a:r>
              <a:rPr lang="ar-SA" sz="3200" dirty="0">
                <a:solidFill>
                  <a:srgbClr val="FF0000"/>
                </a:solidFill>
                <a:cs typeface="PT Bold Heading" pitchFamily="2" charset="-78"/>
              </a:rPr>
              <a:t>أو </a:t>
            </a:r>
            <a:r>
              <a:rPr lang="ar-SA" sz="3200" dirty="0" err="1">
                <a:solidFill>
                  <a:srgbClr val="FF0000"/>
                </a:solidFill>
                <a:cs typeface="PT Bold Heading" pitchFamily="2" charset="-78"/>
              </a:rPr>
              <a:t>الاستعمالى</a:t>
            </a:r>
            <a:r>
              <a:rPr lang="ar-SA" sz="3200" dirty="0">
                <a:solidFill>
                  <a:srgbClr val="FF0000"/>
                </a:solidFill>
                <a:cs typeface="PT Bold Heading" pitchFamily="2" charset="-78"/>
              </a:rPr>
              <a:t> ) للإشارة :</a:t>
            </a:r>
          </a:p>
          <a:p>
            <a:pPr algn="just"/>
            <a:r>
              <a:rPr lang="ar-SA" sz="3200" b="1" dirty="0"/>
              <a:t>لقد وجهت انتقادات مختلفة ومتعددة التوجهات لنظرية الأوصاف عند رسل. وقد جاء معظمها من أصحاب النظرية </a:t>
            </a:r>
            <a:r>
              <a:rPr lang="ar-SA" sz="3200" b="1" dirty="0" err="1"/>
              <a:t>الاقتضائية</a:t>
            </a:r>
            <a:r>
              <a:rPr lang="ar-SA" sz="3200" b="1" dirty="0"/>
              <a:t> وخصوصا "ستراوسون" .فقد حاولوا بناء نموذج </a:t>
            </a:r>
            <a:r>
              <a:rPr lang="ar-SA" sz="3200" b="1" dirty="0" err="1"/>
              <a:t>دلالى</a:t>
            </a:r>
            <a:r>
              <a:rPr lang="ar-SA" sz="3200" b="1" dirty="0"/>
              <a:t> </a:t>
            </a:r>
            <a:r>
              <a:rPr lang="ar-SA" sz="3200" b="1" dirty="0" err="1"/>
              <a:t>وتداولى</a:t>
            </a:r>
            <a:r>
              <a:rPr lang="ar-SA" sz="3200" b="1" dirty="0"/>
              <a:t>   </a:t>
            </a:r>
            <a:r>
              <a:rPr lang="en-US" sz="3200" b="1" dirty="0"/>
              <a:t>pragmatic </a:t>
            </a:r>
            <a:r>
              <a:rPr lang="ar-SA" sz="3200" b="1" dirty="0"/>
              <a:t>للأوصاف يرتكز على نسق </a:t>
            </a:r>
            <a:r>
              <a:rPr lang="ar-SA" sz="3200" b="1" dirty="0" err="1"/>
              <a:t>منطقى</a:t>
            </a:r>
            <a:r>
              <a:rPr lang="ar-SA" sz="3200" b="1" dirty="0"/>
              <a:t> يستجيب لخصوصيات الخطاب </a:t>
            </a:r>
            <a:r>
              <a:rPr lang="ar-SA" sz="3200" b="1" dirty="0" err="1"/>
              <a:t>الطبيعى</a:t>
            </a:r>
            <a:r>
              <a:rPr lang="ar-SA" sz="3200" b="1" dirty="0" smtClean="0"/>
              <a:t>.</a:t>
            </a:r>
            <a:endParaRPr lang="ar-EG" sz="3200" b="1" dirty="0" smtClean="0"/>
          </a:p>
          <a:p>
            <a:pPr algn="just"/>
            <a:r>
              <a:rPr lang="ar-EG" sz="3200" b="1" dirty="0" smtClean="0">
                <a:solidFill>
                  <a:srgbClr val="FF0000"/>
                </a:solidFill>
                <a:cs typeface="PT Bold Heading" pitchFamily="2" charset="-78"/>
              </a:rPr>
              <a:t>1</a:t>
            </a:r>
            <a:r>
              <a:rPr lang="ar-SA" sz="3200" b="1" dirty="0" smtClean="0">
                <a:solidFill>
                  <a:srgbClr val="FF0000"/>
                </a:solidFill>
                <a:cs typeface="PT Bold Heading" pitchFamily="2" charset="-78"/>
              </a:rPr>
              <a:t>-</a:t>
            </a:r>
            <a:r>
              <a:rPr lang="ar-SA" sz="3200" b="1" dirty="0">
                <a:solidFill>
                  <a:srgbClr val="FF0000"/>
                </a:solidFill>
                <a:cs typeface="PT Bold Heading" pitchFamily="2" charset="-78"/>
              </a:rPr>
              <a:t>	بيتر   ستراوسون : </a:t>
            </a:r>
          </a:p>
          <a:p>
            <a:pPr algn="just"/>
            <a:r>
              <a:rPr lang="ar-SA" sz="3200" b="1" dirty="0"/>
              <a:t>يرى ستراوسون </a:t>
            </a:r>
            <a:r>
              <a:rPr lang="ar-SA" sz="3200" b="1" dirty="0" err="1"/>
              <a:t>فى</a:t>
            </a:r>
            <a:r>
              <a:rPr lang="ar-SA" sz="3200" b="1" dirty="0"/>
              <a:t> مقاله " في الإشارة " </a:t>
            </a:r>
            <a:r>
              <a:rPr lang="en-US" sz="3200" b="1" dirty="0"/>
              <a:t>on Referring  </a:t>
            </a:r>
            <a:r>
              <a:rPr lang="ar-SA" sz="3200" b="1" dirty="0"/>
              <a:t>أننا نستخدم تعبيرات من أنواع معينة لتذكر أو تشير إلى شخص فردى أو موضوع مفرد أو حادثة جزئية وذلك من خلال قول عبارة أو عمل تقرير عن ذلك الشخص أو الموضوع أو الحادثة . وتسمى هذه الطريقة </a:t>
            </a:r>
            <a:r>
              <a:rPr lang="ar-SA" sz="3200" b="1" dirty="0" err="1"/>
              <a:t>فى</a:t>
            </a:r>
            <a:r>
              <a:rPr lang="ar-SA" sz="3200" b="1" dirty="0"/>
              <a:t> استخدام التعبيرات بالاستخدام </a:t>
            </a:r>
            <a:r>
              <a:rPr lang="ar-SA" sz="3200" b="1" dirty="0" err="1"/>
              <a:t>الإشارى</a:t>
            </a:r>
            <a:r>
              <a:rPr lang="ar-SA" sz="3200" b="1" dirty="0"/>
              <a:t> بطريقة فريدة . وأن فئات هذه التعبيرات </a:t>
            </a:r>
            <a:r>
              <a:rPr lang="ar-SA" sz="3200" b="1" dirty="0" err="1"/>
              <a:t>التى</a:t>
            </a:r>
            <a:r>
              <a:rPr lang="ar-SA" sz="3200" b="1" dirty="0"/>
              <a:t> تستخدم بهذه الطريقة </a:t>
            </a:r>
            <a:r>
              <a:rPr lang="ar-SA" sz="3200" b="1" dirty="0" err="1"/>
              <a:t>هى</a:t>
            </a:r>
            <a:r>
              <a:rPr lang="ar-SA" sz="3200" b="1" dirty="0"/>
              <a:t> : ضمائر الإشارة المفردة "هذا" وذاك" ؛ وأسماء الأعلام "مثل " نابليون وجون" ؛ والضمائر الشخصية وغير الشخصية المفردة مثل : هو ،</a:t>
            </a:r>
            <a:r>
              <a:rPr lang="ar-SA" sz="3200" b="1" dirty="0" err="1"/>
              <a:t>هى</a:t>
            </a:r>
            <a:r>
              <a:rPr lang="ar-SA" sz="3200" b="1" dirty="0"/>
              <a:t> ،أنا "انت" ؛ والجمل </a:t>
            </a:r>
            <a:r>
              <a:rPr lang="ar-SA" sz="3200" b="1" dirty="0" err="1"/>
              <a:t>التى</a:t>
            </a:r>
            <a:r>
              <a:rPr lang="ar-SA" sz="3200" b="1" dirty="0"/>
              <a:t> تبدأ بأداة التعريف المتبوعة باسم – معدل أو غير معدل-</a:t>
            </a:r>
          </a:p>
          <a:p>
            <a:pPr algn="just"/>
            <a:r>
              <a:rPr lang="ar-SA" sz="3200" b="1" dirty="0" err="1"/>
              <a:t>فى</a:t>
            </a:r>
            <a:r>
              <a:rPr lang="ar-SA" sz="3200" b="1" dirty="0"/>
              <a:t> المفرد مثل "المنضدة، الرجل العجوز، ملك فرنسا" </a:t>
            </a:r>
            <a:r>
              <a:rPr lang="ar-SA" sz="3200" b="1" dirty="0" err="1"/>
              <a:t>وأى</a:t>
            </a:r>
            <a:r>
              <a:rPr lang="ar-SA" sz="3200" b="1" dirty="0"/>
              <a:t> عبارة من </a:t>
            </a:r>
            <a:r>
              <a:rPr lang="ar-SA" sz="3200" b="1" dirty="0" err="1"/>
              <a:t>أى</a:t>
            </a:r>
            <a:r>
              <a:rPr lang="ar-SA" sz="3200" b="1" dirty="0"/>
              <a:t> فئة من هذه الفئات يمكن أن يرد على أنه الموضوع لما كان يعتبر تقليديا على أنه عبارة موضوع- محمول مفردة.</a:t>
            </a:r>
          </a:p>
          <a:p>
            <a:pPr algn="just"/>
            <a:endParaRPr lang="ar-SA" sz="3200" b="1" dirty="0"/>
          </a:p>
        </p:txBody>
      </p:sp>
    </p:spTree>
    <p:extLst>
      <p:ext uri="{BB962C8B-B14F-4D97-AF65-F5344CB8AC3E}">
        <p14:creationId xmlns:p14="http://schemas.microsoft.com/office/powerpoint/2010/main" val="95753814"/>
      </p:ext>
    </p:extLst>
  </p:cSld>
  <p:clrMapOvr>
    <a:masterClrMapping/>
  </p:clrMapOvr>
  <mc:AlternateContent xmlns:mc="http://schemas.openxmlformats.org/markup-compatibility/2006" xmlns:p14="http://schemas.microsoft.com/office/powerpoint/2010/main">
    <mc:Choice Requires="p14">
      <p:transition p14:dur="250">
        <p14:switch dir="l"/>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a:bodyPr>
          <a:lstStyle/>
          <a:p>
            <a:pPr algn="just"/>
            <a:r>
              <a:rPr lang="ar-EG" sz="3600" b="1" dirty="0" smtClean="0">
                <a:solidFill>
                  <a:srgbClr val="FF0000"/>
                </a:solidFill>
                <a:cs typeface="PT Bold Heading" pitchFamily="2" charset="-78"/>
              </a:rPr>
              <a:t>2-  </a:t>
            </a:r>
            <a:r>
              <a:rPr lang="ar-SA" sz="3600" b="1" dirty="0" smtClean="0">
                <a:solidFill>
                  <a:srgbClr val="FF0000"/>
                </a:solidFill>
                <a:cs typeface="PT Bold Heading" pitchFamily="2" charset="-78"/>
              </a:rPr>
              <a:t>جون   </a:t>
            </a:r>
            <a:r>
              <a:rPr lang="ar-SA" sz="3600" b="1" dirty="0">
                <a:solidFill>
                  <a:srgbClr val="FF0000"/>
                </a:solidFill>
                <a:cs typeface="PT Bold Heading" pitchFamily="2" charset="-78"/>
              </a:rPr>
              <a:t>أوستن  : </a:t>
            </a:r>
          </a:p>
          <a:p>
            <a:pPr algn="just"/>
            <a:r>
              <a:rPr lang="ar-SA" sz="3600" b="1" dirty="0" smtClean="0"/>
              <a:t>قسم </a:t>
            </a:r>
            <a:r>
              <a:rPr lang="ar-SA" sz="3600" b="1" dirty="0"/>
              <a:t>اوستن الفعل </a:t>
            </a:r>
            <a:r>
              <a:rPr lang="ar-SA" sz="3600" b="1" dirty="0" err="1"/>
              <a:t>الدلالى</a:t>
            </a:r>
            <a:r>
              <a:rPr lang="ar-SA" sz="3600" b="1" dirty="0"/>
              <a:t> إلى </a:t>
            </a:r>
            <a:r>
              <a:rPr lang="ar-SA" sz="3600" b="1" dirty="0" smtClean="0"/>
              <a:t>أفعال</a:t>
            </a:r>
            <a:r>
              <a:rPr lang="ar-EG" sz="3600" b="1" dirty="0" smtClean="0"/>
              <a:t> </a:t>
            </a:r>
            <a:r>
              <a:rPr lang="ar-SA" sz="3600" b="1" dirty="0" smtClean="0"/>
              <a:t>فرعية </a:t>
            </a:r>
            <a:r>
              <a:rPr lang="ar-SA" sz="3600" b="1" dirty="0"/>
              <a:t>للتسمية والإشارة " </a:t>
            </a:r>
            <a:r>
              <a:rPr lang="ar-SA" sz="3600" b="1" dirty="0" err="1"/>
              <a:t>وبالتالى</a:t>
            </a:r>
            <a:r>
              <a:rPr lang="ar-SA" sz="3600" b="1" dirty="0"/>
              <a:t> ربما أقول(قصدت "بالجامعة "..) ونقول (بالضمير "هو" كنت أشير إلى ..) فهل يمكن أن نؤدى الفعل </a:t>
            </a:r>
            <a:r>
              <a:rPr lang="ar-SA" sz="3600" b="1" dirty="0" err="1"/>
              <a:t>الدلالى</a:t>
            </a:r>
            <a:r>
              <a:rPr lang="ar-SA" sz="3600" b="1" dirty="0"/>
              <a:t> دون الإشارة أو بغير التسمية ؟يبدو الإجابة – بصفة عامة- </a:t>
            </a:r>
            <a:r>
              <a:rPr lang="ar-SA" sz="3600" b="1" dirty="0" err="1"/>
              <a:t>هى</a:t>
            </a:r>
            <a:r>
              <a:rPr lang="ar-SA" sz="3600" b="1" dirty="0"/>
              <a:t> أننا لا نستطيع </a:t>
            </a:r>
            <a:r>
              <a:rPr lang="ar-SA" sz="3600" b="1" dirty="0" err="1"/>
              <a:t>ذلك.وتكو</a:t>
            </a:r>
            <a:r>
              <a:rPr lang="ar-SA" sz="3600" b="1" dirty="0"/>
              <a:t> نّ مقاصد المتكلم فعلين هما التسمية والإشارة، وهى المقاصد </a:t>
            </a:r>
            <a:r>
              <a:rPr lang="ar-SA" sz="3600" b="1" dirty="0" err="1"/>
              <a:t>التى</a:t>
            </a:r>
            <a:r>
              <a:rPr lang="ar-SA" sz="3600" b="1" dirty="0"/>
              <a:t> تزيل غموض المغزى والإشارة . والأسئلة الملائمة لأن تثار </a:t>
            </a:r>
            <a:r>
              <a:rPr lang="ar-SA" sz="3600" b="1" dirty="0" err="1"/>
              <a:t>هى</a:t>
            </a:r>
            <a:r>
              <a:rPr lang="ar-SA" sz="3600" b="1" dirty="0"/>
              <a:t> أسئلة عن المقاصد عند المتكلم ؛أعنى أسئلة من قبيل "ما الذى قصده ب" .."؟ أو لأى </a:t>
            </a:r>
            <a:r>
              <a:rPr lang="ar-SA" sz="3600" b="1" dirty="0" err="1"/>
              <a:t>شىء</a:t>
            </a:r>
            <a:r>
              <a:rPr lang="ar-SA" sz="3600" b="1" dirty="0"/>
              <a:t> قصد أن يدل باستعماله ل".."؟ .</a:t>
            </a:r>
          </a:p>
          <a:p>
            <a:pPr algn="just"/>
            <a:endParaRPr lang="ar-SA" sz="3600" b="1" dirty="0"/>
          </a:p>
        </p:txBody>
      </p:sp>
    </p:spTree>
    <p:extLst>
      <p:ext uri="{BB962C8B-B14F-4D97-AF65-F5344CB8AC3E}">
        <p14:creationId xmlns:p14="http://schemas.microsoft.com/office/powerpoint/2010/main" val="4169223796"/>
      </p:ext>
    </p:extLst>
  </p:cSld>
  <p:clrMapOvr>
    <a:masterClrMapping/>
  </p:clrMapOvr>
  <mc:AlternateContent xmlns:mc="http://schemas.openxmlformats.org/markup-compatibility/2006" xmlns:p14="http://schemas.microsoft.com/office/powerpoint/2010/main">
    <mc:Choice Requires="p14">
      <p:transition p14:dur="250">
        <p14:gallery dir="r"/>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fontScale="92500" lnSpcReduction="10000"/>
          </a:bodyPr>
          <a:lstStyle/>
          <a:p>
            <a:pPr algn="just"/>
            <a:r>
              <a:rPr lang="ar-EG" sz="3900" b="1" dirty="0" smtClean="0">
                <a:solidFill>
                  <a:srgbClr val="FF0000"/>
                </a:solidFill>
                <a:cs typeface="PT Bold Heading" pitchFamily="2" charset="-78"/>
              </a:rPr>
              <a:t>3- </a:t>
            </a:r>
            <a:r>
              <a:rPr lang="ar-SA" sz="3900" b="1" dirty="0" smtClean="0">
                <a:solidFill>
                  <a:srgbClr val="FF0000"/>
                </a:solidFill>
                <a:cs typeface="PT Bold Heading" pitchFamily="2" charset="-78"/>
              </a:rPr>
              <a:t>جون   </a:t>
            </a:r>
            <a:r>
              <a:rPr lang="ar-SA" sz="3900" b="1" dirty="0">
                <a:solidFill>
                  <a:srgbClr val="FF0000"/>
                </a:solidFill>
                <a:cs typeface="PT Bold Heading" pitchFamily="2" charset="-78"/>
              </a:rPr>
              <a:t>سيرل :</a:t>
            </a:r>
          </a:p>
          <a:p>
            <a:pPr algn="just"/>
            <a:r>
              <a:rPr lang="ar-SA" sz="3600" b="1" dirty="0"/>
              <a:t>يرى سيرل أن لأسماء الأعلام إشارة ولكن ليس لها معنى ، </a:t>
            </a:r>
            <a:r>
              <a:rPr lang="ar-SA" sz="3600" b="1" dirty="0" err="1"/>
              <a:t>فهى</a:t>
            </a:r>
            <a:r>
              <a:rPr lang="ar-SA" sz="3600" b="1" dirty="0"/>
              <a:t> </a:t>
            </a:r>
            <a:r>
              <a:rPr lang="ar-SA" sz="3600" b="1" dirty="0" err="1"/>
              <a:t>استخد</a:t>
            </a:r>
            <a:r>
              <a:rPr lang="ar-SA" sz="3600" b="1" dirty="0"/>
              <a:t> مِت لتشير إلى وليس لتصف موضوع مفرد .</a:t>
            </a:r>
          </a:p>
          <a:p>
            <a:pPr algn="just"/>
            <a:r>
              <a:rPr lang="ar-SA" sz="3600" b="1" dirty="0"/>
              <a:t>فإن أسماء الأعلام  مثلما يؤكد سيرل </a:t>
            </a:r>
            <a:r>
              <a:rPr lang="ar-SA" sz="3600" b="1" dirty="0" err="1"/>
              <a:t>هى</a:t>
            </a:r>
            <a:r>
              <a:rPr lang="ar-SA" sz="3600" b="1" dirty="0"/>
              <a:t> "معاليق نشد إليها أوصافا محددة . فاسم يوحنا يمكن أن يشير إلى كيانات مختلفة .ولكن عندما يدرج هذا الاسم </a:t>
            </a:r>
            <a:r>
              <a:rPr lang="ar-SA" sz="3600" b="1" dirty="0" err="1"/>
              <a:t>فى</a:t>
            </a:r>
            <a:r>
              <a:rPr lang="ar-SA" sz="3600" b="1" dirty="0"/>
              <a:t> خطاب ،فإن أن يرجعه </a:t>
            </a:r>
            <a:r>
              <a:rPr lang="ar-SA" sz="3600" b="1" dirty="0" err="1"/>
              <a:t>المتلقى</a:t>
            </a:r>
            <a:r>
              <a:rPr lang="ar-SA" sz="3600" b="1" dirty="0"/>
              <a:t> الى كيان من عالمه </a:t>
            </a:r>
            <a:r>
              <a:rPr lang="ar-SA" sz="3600" b="1" dirty="0" err="1"/>
              <a:t>المعرفى</a:t>
            </a:r>
            <a:r>
              <a:rPr lang="ar-SA" sz="3600" b="1" dirty="0"/>
              <a:t> الذى هو بشكل ما محدد ، أو أنه يطلب تعريفه، و سيعرف أن يوحنا هو ابن أخ مريم ،وأنه تاجر الحى. وكذلك الأمر بالنسبة إلى أسماء الشخصيات التاريخية ، </a:t>
            </a:r>
            <a:r>
              <a:rPr lang="ar-SA" sz="3600" b="1" dirty="0" err="1"/>
              <a:t>التى</a:t>
            </a:r>
            <a:r>
              <a:rPr lang="ar-SA" sz="3600" b="1" dirty="0"/>
              <a:t> تسند إليهم أوصاف موسوعية .إن مختلف الأوصاف الممكنة ليوحنا </a:t>
            </a:r>
            <a:r>
              <a:rPr lang="ar-SA" sz="3600" b="1" dirty="0" err="1"/>
              <a:t>هى</a:t>
            </a:r>
            <a:r>
              <a:rPr lang="ar-SA" sz="3600" b="1" dirty="0"/>
              <a:t> معان أتحصل من ورائها على يوحنا ويحدث </a:t>
            </a:r>
            <a:r>
              <a:rPr lang="ar-SA" sz="3600" b="1" dirty="0" err="1"/>
              <a:t>الشىء</a:t>
            </a:r>
            <a:r>
              <a:rPr lang="ar-SA" sz="3600" b="1" dirty="0"/>
              <a:t> نفسه لمن يسمع لأول مرة </a:t>
            </a:r>
            <a:r>
              <a:rPr lang="ar-SA" sz="3600" b="1" dirty="0" smtClean="0"/>
              <a:t>اسم</a:t>
            </a:r>
            <a:r>
              <a:rPr lang="ar-EG" sz="3600" b="1" dirty="0" smtClean="0"/>
              <a:t> </a:t>
            </a:r>
            <a:r>
              <a:rPr lang="ar-SA" sz="3600" b="1" dirty="0" smtClean="0"/>
              <a:t>نجمة </a:t>
            </a:r>
            <a:r>
              <a:rPr lang="ar-SA" sz="3600" b="1" dirty="0"/>
              <a:t>المساء .فأنا أعر فّ </a:t>
            </a:r>
            <a:r>
              <a:rPr lang="ar-SA" sz="3600" b="1" dirty="0" err="1"/>
              <a:t>بالشىء</a:t>
            </a:r>
            <a:r>
              <a:rPr lang="ar-SA" sz="3600" b="1" dirty="0"/>
              <a:t> من خلال معان إضافية مكملة ،</a:t>
            </a:r>
            <a:r>
              <a:rPr lang="ar-SA" sz="3600" b="1" dirty="0" err="1"/>
              <a:t>أى</a:t>
            </a:r>
            <a:r>
              <a:rPr lang="ar-SA" sz="3600" b="1" dirty="0"/>
              <a:t> </a:t>
            </a:r>
            <a:r>
              <a:rPr lang="ar-SA" sz="3600" b="1" dirty="0" err="1"/>
              <a:t>إننى</a:t>
            </a:r>
            <a:r>
              <a:rPr lang="ar-SA" sz="3600" b="1" dirty="0"/>
              <a:t> </a:t>
            </a:r>
            <a:r>
              <a:rPr lang="ar-SA" sz="3600" b="1" dirty="0" smtClean="0"/>
              <a:t>أحدد</a:t>
            </a:r>
            <a:r>
              <a:rPr lang="ar-EG" sz="3600" b="1" dirty="0" smtClean="0"/>
              <a:t> </a:t>
            </a:r>
            <a:r>
              <a:rPr lang="ar-SA" sz="3600" b="1" dirty="0" err="1" smtClean="0"/>
              <a:t>ماصدق</a:t>
            </a:r>
            <a:r>
              <a:rPr lang="ar-SA" sz="3600" b="1" dirty="0" smtClean="0"/>
              <a:t> </a:t>
            </a:r>
            <a:r>
              <a:rPr lang="ar-SA" sz="3600" b="1" dirty="0"/>
              <a:t>اللفظ من خلال تحديد مفهوماته.</a:t>
            </a:r>
          </a:p>
          <a:p>
            <a:endParaRPr lang="ar-SA" dirty="0"/>
          </a:p>
          <a:p>
            <a:endParaRPr lang="ar-SA" dirty="0"/>
          </a:p>
        </p:txBody>
      </p:sp>
    </p:spTree>
    <p:extLst>
      <p:ext uri="{BB962C8B-B14F-4D97-AF65-F5344CB8AC3E}">
        <p14:creationId xmlns:p14="http://schemas.microsoft.com/office/powerpoint/2010/main" val="2749893905"/>
      </p:ext>
    </p:extLst>
  </p:cSld>
  <p:clrMapOvr>
    <a:masterClrMapping/>
  </p:clrMapOvr>
  <mc:AlternateContent xmlns:mc="http://schemas.openxmlformats.org/markup-compatibility/2006" xmlns:p14="http://schemas.microsoft.com/office/powerpoint/2010/main">
    <mc:Choice Requires="p14">
      <p:transition p14:dur="250">
        <p14:switch dir="l"/>
        <p:sndAc>
          <p:stSnd>
            <p:snd r:embed="rId2" name="arrow.wav"/>
          </p:stSnd>
        </p:sndAc>
      </p:transition>
    </mc:Choice>
    <mc:Fallback xmlns="">
      <p:transition>
        <p:fade/>
        <p:sndAc>
          <p:stSnd>
            <p:snd r:embed="rId3" name="arrow.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fontScale="85000" lnSpcReduction="10000"/>
          </a:bodyPr>
          <a:lstStyle/>
          <a:p>
            <a:pPr algn="ctr"/>
            <a:r>
              <a:rPr lang="ar-SA" sz="4200" dirty="0">
                <a:solidFill>
                  <a:srgbClr val="FFC000"/>
                </a:solidFill>
                <a:cs typeface="PT Bold Heading" pitchFamily="2" charset="-78"/>
              </a:rPr>
              <a:t>نقد نظرية الاشارة في المعنى </a:t>
            </a:r>
            <a:r>
              <a:rPr lang="ar-SA" sz="4200" dirty="0" smtClean="0">
                <a:solidFill>
                  <a:srgbClr val="FFC000"/>
                </a:solidFill>
                <a:cs typeface="PT Bold Heading" pitchFamily="2" charset="-78"/>
              </a:rPr>
              <a:t>:</a:t>
            </a:r>
            <a:endParaRPr lang="ar-EG" sz="4200" dirty="0" smtClean="0">
              <a:solidFill>
                <a:srgbClr val="FFC000"/>
              </a:solidFill>
              <a:cs typeface="PT Bold Heading" pitchFamily="2" charset="-78"/>
            </a:endParaRPr>
          </a:p>
          <a:p>
            <a:pPr algn="just"/>
            <a:r>
              <a:rPr lang="ar-SA" sz="4100" dirty="0" smtClean="0">
                <a:solidFill>
                  <a:srgbClr val="FFFF00"/>
                </a:solidFill>
              </a:rPr>
              <a:t>1-</a:t>
            </a:r>
            <a:r>
              <a:rPr lang="ar-SA" sz="4100" b="1" dirty="0" smtClean="0">
                <a:solidFill>
                  <a:srgbClr val="FFFF00"/>
                </a:solidFill>
              </a:rPr>
              <a:t>لو </a:t>
            </a:r>
            <a:r>
              <a:rPr lang="ar-SA" sz="4100" b="1" dirty="0">
                <a:solidFill>
                  <a:srgbClr val="FFFF00"/>
                </a:solidFill>
              </a:rPr>
              <a:t>كان المعنى هو المشار إليه لكانت الألفاظ المختلفة </a:t>
            </a:r>
            <a:r>
              <a:rPr lang="ar-SA" sz="4100" b="1" dirty="0" err="1">
                <a:solidFill>
                  <a:srgbClr val="FFFF00"/>
                </a:solidFill>
              </a:rPr>
              <a:t>التى</a:t>
            </a:r>
            <a:r>
              <a:rPr lang="ar-SA" sz="4100" b="1" dirty="0">
                <a:solidFill>
                  <a:srgbClr val="FFFF00"/>
                </a:solidFill>
              </a:rPr>
              <a:t> تشير إلى لفظ واحد كتلك </a:t>
            </a:r>
            <a:r>
              <a:rPr lang="ar-SA" sz="4100" b="1" dirty="0" err="1">
                <a:solidFill>
                  <a:srgbClr val="FFFF00"/>
                </a:solidFill>
              </a:rPr>
              <a:t>التى</a:t>
            </a:r>
            <a:r>
              <a:rPr lang="ar-SA" sz="4100" b="1" dirty="0">
                <a:solidFill>
                  <a:srgbClr val="FFFF00"/>
                </a:solidFill>
              </a:rPr>
              <a:t> تشير إلى آدم عليه السلام " أول </a:t>
            </a:r>
            <a:r>
              <a:rPr lang="ar-SA" sz="4100" b="1" dirty="0" err="1">
                <a:solidFill>
                  <a:srgbClr val="FFFF00"/>
                </a:solidFill>
              </a:rPr>
              <a:t>الأنبياء"،"أول</a:t>
            </a:r>
            <a:r>
              <a:rPr lang="ar-SA" sz="4100" b="1" dirty="0">
                <a:solidFill>
                  <a:srgbClr val="FFFF00"/>
                </a:solidFill>
              </a:rPr>
              <a:t> مخلوق بشرى" "أبو البشر " "زوج حواء" ) مترادفة </a:t>
            </a:r>
            <a:r>
              <a:rPr lang="ar-SA" sz="4100" b="1" dirty="0" err="1">
                <a:solidFill>
                  <a:srgbClr val="FFFF00"/>
                </a:solidFill>
              </a:rPr>
              <a:t>فى</a:t>
            </a:r>
            <a:r>
              <a:rPr lang="ar-SA" sz="4100" b="1" dirty="0">
                <a:solidFill>
                  <a:srgbClr val="FFFF00"/>
                </a:solidFill>
              </a:rPr>
              <a:t> معانيها ،ولكن الأمر ليس كذلك .</a:t>
            </a:r>
          </a:p>
          <a:p>
            <a:pPr algn="just"/>
            <a:r>
              <a:rPr lang="ar-SA" sz="4100" b="1" dirty="0" smtClean="0">
                <a:solidFill>
                  <a:srgbClr val="FFFF00"/>
                </a:solidFill>
              </a:rPr>
              <a:t>2-لو </a:t>
            </a:r>
            <a:r>
              <a:rPr lang="ar-SA" sz="4100" b="1" dirty="0">
                <a:solidFill>
                  <a:srgbClr val="FFFF00"/>
                </a:solidFill>
              </a:rPr>
              <a:t>كان المعنى هو المشار إليه لكان كل ما ينطبق على المشار إليه انطبق على المعنى ،فأكل التفاحة مثلا يعنى أكل المعنى .</a:t>
            </a:r>
          </a:p>
          <a:p>
            <a:pPr algn="just"/>
            <a:r>
              <a:rPr lang="ar-SA" sz="4100" b="1" dirty="0" smtClean="0">
                <a:solidFill>
                  <a:srgbClr val="FFFF00"/>
                </a:solidFill>
              </a:rPr>
              <a:t>3-الألفاظ </a:t>
            </a:r>
            <a:r>
              <a:rPr lang="ar-SA" sz="4100" b="1" dirty="0">
                <a:solidFill>
                  <a:srgbClr val="FFFF00"/>
                </a:solidFill>
              </a:rPr>
              <a:t>المجردة </a:t>
            </a:r>
            <a:r>
              <a:rPr lang="ar-SA" sz="4100" b="1" dirty="0" err="1">
                <a:solidFill>
                  <a:srgbClr val="FFFF00"/>
                </a:solidFill>
              </a:rPr>
              <a:t>كالحب،والعدل</a:t>
            </a:r>
            <a:r>
              <a:rPr lang="ar-SA" sz="4100" b="1" dirty="0">
                <a:solidFill>
                  <a:srgbClr val="FFFF00"/>
                </a:solidFill>
              </a:rPr>
              <a:t>، والحروف والأدوات كعن ، وإن ، ولكن، ليس لها وجود </a:t>
            </a:r>
            <a:r>
              <a:rPr lang="ar-SA" sz="4100" b="1" dirty="0" err="1">
                <a:solidFill>
                  <a:srgbClr val="FFFF00"/>
                </a:solidFill>
              </a:rPr>
              <a:t>خارجى</a:t>
            </a:r>
            <a:r>
              <a:rPr lang="ar-SA" sz="4100" b="1" dirty="0">
                <a:solidFill>
                  <a:srgbClr val="FFFF00"/>
                </a:solidFill>
              </a:rPr>
              <a:t> تشير </a:t>
            </a:r>
            <a:r>
              <a:rPr lang="ar-SA" sz="4100" b="1" dirty="0" err="1">
                <a:solidFill>
                  <a:srgbClr val="FFFF00"/>
                </a:solidFill>
              </a:rPr>
              <a:t>إليه،ومع</a:t>
            </a:r>
            <a:r>
              <a:rPr lang="ar-SA" sz="4100" b="1" dirty="0">
                <a:solidFill>
                  <a:srgbClr val="FFFF00"/>
                </a:solidFill>
              </a:rPr>
              <a:t> ذلك لا أحد ينكر أن لها </a:t>
            </a:r>
            <a:r>
              <a:rPr lang="ar-SA" sz="4100" b="1" dirty="0" smtClean="0">
                <a:solidFill>
                  <a:srgbClr val="FFFF00"/>
                </a:solidFill>
              </a:rPr>
              <a:t>معاني</a:t>
            </a:r>
          </a:p>
          <a:p>
            <a:pPr algn="just"/>
            <a:r>
              <a:rPr lang="ar-SA" sz="4100" b="1" dirty="0" smtClean="0">
                <a:solidFill>
                  <a:srgbClr val="FFFF00"/>
                </a:solidFill>
              </a:rPr>
              <a:t>4-أنه لا يمكن أن تتعدد المعاني بتعدد المشار إليه </a:t>
            </a:r>
            <a:r>
              <a:rPr lang="ar-SA" sz="4100" b="1" dirty="0" err="1" smtClean="0">
                <a:solidFill>
                  <a:srgbClr val="FFFF00"/>
                </a:solidFill>
              </a:rPr>
              <a:t>فى</a:t>
            </a:r>
            <a:r>
              <a:rPr lang="ar-SA" sz="4100" b="1" dirty="0" smtClean="0">
                <a:solidFill>
                  <a:srgbClr val="FFFF00"/>
                </a:solidFill>
              </a:rPr>
              <a:t> العالم </a:t>
            </a:r>
            <a:r>
              <a:rPr lang="ar-SA" sz="4100" b="1" dirty="0" err="1" smtClean="0">
                <a:solidFill>
                  <a:srgbClr val="FFFF00"/>
                </a:solidFill>
              </a:rPr>
              <a:t>الخارجى</a:t>
            </a:r>
            <a:r>
              <a:rPr lang="ar-SA" sz="4100" b="1" dirty="0" smtClean="0">
                <a:solidFill>
                  <a:srgbClr val="FFFF00"/>
                </a:solidFill>
              </a:rPr>
              <a:t>؛ إذ لا يمكن أن يكون لنا من المعاني بقدر عدد </a:t>
            </a:r>
            <a:r>
              <a:rPr lang="ar-SA" sz="4100" b="1" dirty="0" err="1" smtClean="0">
                <a:solidFill>
                  <a:srgbClr val="FFFF00"/>
                </a:solidFill>
              </a:rPr>
              <a:t>التفاحات</a:t>
            </a:r>
            <a:r>
              <a:rPr lang="ar-SA" sz="4100" b="1" dirty="0" smtClean="0">
                <a:solidFill>
                  <a:srgbClr val="FFFF00"/>
                </a:solidFill>
              </a:rPr>
              <a:t> الموجودة </a:t>
            </a:r>
            <a:r>
              <a:rPr lang="ar-SA" sz="4100" b="1" dirty="0" err="1" smtClean="0">
                <a:solidFill>
                  <a:srgbClr val="FFFF00"/>
                </a:solidFill>
              </a:rPr>
              <a:t>فى</a:t>
            </a:r>
            <a:r>
              <a:rPr lang="ar-SA" sz="4100" b="1" dirty="0" smtClean="0">
                <a:solidFill>
                  <a:srgbClr val="FFFF00"/>
                </a:solidFill>
              </a:rPr>
              <a:t> العالم.</a:t>
            </a:r>
          </a:p>
          <a:p>
            <a:pPr algn="just"/>
            <a:endParaRPr lang="ar-SA" sz="3000" b="1" dirty="0"/>
          </a:p>
        </p:txBody>
      </p:sp>
    </p:spTree>
    <p:extLst>
      <p:ext uri="{BB962C8B-B14F-4D97-AF65-F5344CB8AC3E}">
        <p14:creationId xmlns:p14="http://schemas.microsoft.com/office/powerpoint/2010/main" val="76388558"/>
      </p:ext>
    </p:extLst>
  </p:cSld>
  <p:clrMapOvr>
    <a:masterClrMapping/>
  </p:clrMapOvr>
  <p:transition>
    <p:checker/>
    <p:sndAc>
      <p:stSnd>
        <p:snd r:embed="rId2" name="laser.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fontScale="92500" lnSpcReduction="10000"/>
          </a:bodyPr>
          <a:lstStyle/>
          <a:p>
            <a:pPr algn="just"/>
            <a:r>
              <a:rPr lang="ar-EG" sz="3200" b="1" dirty="0">
                <a:solidFill>
                  <a:srgbClr val="FFC000"/>
                </a:solidFill>
              </a:rPr>
              <a:t>5-	</a:t>
            </a:r>
            <a:r>
              <a:rPr lang="ar-EG" sz="3900" b="1" dirty="0">
                <a:solidFill>
                  <a:srgbClr val="FFC000"/>
                </a:solidFill>
              </a:rPr>
              <a:t>كما أثارت الإشارة مشكلة حول ماديتها </a:t>
            </a:r>
            <a:r>
              <a:rPr lang="ar-EG" sz="3900" b="1" dirty="0" err="1">
                <a:solidFill>
                  <a:srgbClr val="FFC000"/>
                </a:solidFill>
              </a:rPr>
              <a:t>أوعدم</a:t>
            </a:r>
            <a:r>
              <a:rPr lang="ar-EG" sz="3900" b="1" dirty="0">
                <a:solidFill>
                  <a:srgbClr val="FFC000"/>
                </a:solidFill>
              </a:rPr>
              <a:t> ماديتها، فلقد اعتبر </a:t>
            </a:r>
            <a:r>
              <a:rPr lang="ar-EG" sz="3900" b="1" dirty="0" err="1">
                <a:solidFill>
                  <a:srgbClr val="FFC000"/>
                </a:solidFill>
              </a:rPr>
              <a:t>دى</a:t>
            </a:r>
            <a:r>
              <a:rPr lang="ar-EG" sz="3900" b="1" dirty="0">
                <a:solidFill>
                  <a:srgbClr val="FFC000"/>
                </a:solidFill>
              </a:rPr>
              <a:t> سوسير الإشارة  شكلا " نفسيا " ولقد أشار بيرس إلى مادية الإشارة "بما أن الإشارة لا تطابق </a:t>
            </a:r>
            <a:r>
              <a:rPr lang="ar-EG" sz="3900" b="1" dirty="0" err="1">
                <a:solidFill>
                  <a:srgbClr val="FFC000"/>
                </a:solidFill>
              </a:rPr>
              <a:t>الشىء</a:t>
            </a:r>
            <a:r>
              <a:rPr lang="ar-EG" sz="3900" b="1" dirty="0">
                <a:solidFill>
                  <a:srgbClr val="FFC000"/>
                </a:solidFill>
              </a:rPr>
              <a:t> المشار إليه، لكنها تختلف عنه ببعض </a:t>
            </a:r>
            <a:r>
              <a:rPr lang="ar-EG" sz="3900" b="1" dirty="0" err="1">
                <a:solidFill>
                  <a:srgbClr val="FFC000"/>
                </a:solidFill>
              </a:rPr>
              <a:t>نواحيها،فلابد</a:t>
            </a:r>
            <a:r>
              <a:rPr lang="ar-EG" sz="3900" b="1" dirty="0">
                <a:solidFill>
                  <a:srgbClr val="FFC000"/>
                </a:solidFill>
              </a:rPr>
              <a:t> أنها تملك سمات واضحة تختص </a:t>
            </a:r>
            <a:r>
              <a:rPr lang="ar-EG" sz="3900" b="1" dirty="0" err="1">
                <a:solidFill>
                  <a:srgbClr val="FFC000"/>
                </a:solidFill>
              </a:rPr>
              <a:t>بها..أطلق</a:t>
            </a:r>
            <a:r>
              <a:rPr lang="ar-EG" sz="3900" b="1" dirty="0">
                <a:solidFill>
                  <a:srgbClr val="FFC000"/>
                </a:solidFill>
              </a:rPr>
              <a:t> عليها السمات المادية للإشارة" ويعلن أن المادية سمة </a:t>
            </a:r>
            <a:r>
              <a:rPr lang="ar-EG" sz="3900" b="1" dirty="0" err="1">
                <a:solidFill>
                  <a:srgbClr val="FFC000"/>
                </a:solidFill>
              </a:rPr>
              <a:t>فى</a:t>
            </a:r>
            <a:r>
              <a:rPr lang="ar-EG" sz="3900" b="1" dirty="0">
                <a:solidFill>
                  <a:srgbClr val="FFC000"/>
                </a:solidFill>
              </a:rPr>
              <a:t> الإشارة "مهمة </a:t>
            </a:r>
            <a:r>
              <a:rPr lang="ar-EG" sz="3900" b="1" dirty="0" err="1">
                <a:solidFill>
                  <a:srgbClr val="FFC000"/>
                </a:solidFill>
              </a:rPr>
              <a:t>فى</a:t>
            </a:r>
            <a:r>
              <a:rPr lang="ar-EG" sz="3900" b="1" dirty="0">
                <a:solidFill>
                  <a:srgbClr val="FFC000"/>
                </a:solidFill>
              </a:rPr>
              <a:t> نظرية المعرفة" لكن "لا علاقة للمادية بالوظيفة التمثيلية للإشارة ولا مكان لها عند فرز الإشارات وتحديد </a:t>
            </a:r>
            <a:r>
              <a:rPr lang="ar-EG" sz="3900" b="1" dirty="0" err="1">
                <a:solidFill>
                  <a:srgbClr val="FFC000"/>
                </a:solidFill>
              </a:rPr>
              <a:t>الأنساق</a:t>
            </a:r>
            <a:r>
              <a:rPr lang="ar-EG" sz="3900" b="1" dirty="0">
                <a:solidFill>
                  <a:srgbClr val="FFC000"/>
                </a:solidFill>
              </a:rPr>
              <a:t> </a:t>
            </a:r>
            <a:r>
              <a:rPr lang="ar-EG" sz="3900" b="1" dirty="0" smtClean="0">
                <a:solidFill>
                  <a:srgbClr val="FFC000"/>
                </a:solidFill>
              </a:rPr>
              <a:t>.</a:t>
            </a:r>
            <a:endParaRPr lang="ar-EG" sz="3200" b="1" dirty="0" smtClean="0">
              <a:solidFill>
                <a:srgbClr val="FFC000"/>
              </a:solidFill>
            </a:endParaRPr>
          </a:p>
          <a:p>
            <a:pPr algn="just"/>
            <a:endParaRPr lang="ar-EG" sz="3200" b="1" dirty="0">
              <a:solidFill>
                <a:srgbClr val="FFC000"/>
              </a:solidFill>
            </a:endParaRPr>
          </a:p>
          <a:p>
            <a:pPr algn="just"/>
            <a:r>
              <a:rPr lang="ar-SA" sz="3200" b="1" dirty="0" smtClean="0">
                <a:solidFill>
                  <a:schemeClr val="accent2">
                    <a:lumMod val="20000"/>
                    <a:lumOff val="80000"/>
                  </a:schemeClr>
                </a:solidFill>
              </a:rPr>
              <a:t>وقد </a:t>
            </a:r>
            <a:r>
              <a:rPr lang="ar-SA" sz="3200" b="1" dirty="0">
                <a:solidFill>
                  <a:schemeClr val="accent2">
                    <a:lumMod val="20000"/>
                    <a:lumOff val="80000"/>
                  </a:schemeClr>
                </a:solidFill>
              </a:rPr>
              <a:t>سبق الفلاسفة العرب " </a:t>
            </a:r>
            <a:r>
              <a:rPr lang="ar-SA" sz="3200" b="1" dirty="0" err="1">
                <a:solidFill>
                  <a:schemeClr val="accent2">
                    <a:lumMod val="20000"/>
                    <a:lumOff val="80000"/>
                  </a:schemeClr>
                </a:solidFill>
              </a:rPr>
              <a:t>كالفارابى</a:t>
            </a:r>
            <a:r>
              <a:rPr lang="ar-SA" sz="3200" b="1" dirty="0">
                <a:solidFill>
                  <a:schemeClr val="accent2">
                    <a:lumMod val="20000"/>
                    <a:lumOff val="80000"/>
                  </a:schemeClr>
                </a:solidFill>
              </a:rPr>
              <a:t> </a:t>
            </a:r>
            <a:r>
              <a:rPr lang="ar-SA" sz="3200" b="1" dirty="0" smtClean="0">
                <a:solidFill>
                  <a:schemeClr val="accent2">
                    <a:lumMod val="20000"/>
                    <a:lumOff val="80000"/>
                  </a:schemeClr>
                </a:solidFill>
              </a:rPr>
              <a:t>" </a:t>
            </a:r>
            <a:r>
              <a:rPr lang="ar-SA" sz="3200" b="1" dirty="0" err="1">
                <a:solidFill>
                  <a:schemeClr val="accent2">
                    <a:lumMod val="20000"/>
                    <a:lumOff val="80000"/>
                  </a:schemeClr>
                </a:solidFill>
              </a:rPr>
              <a:t>فى</a:t>
            </a:r>
            <a:r>
              <a:rPr lang="ar-SA" sz="3200" b="1" dirty="0">
                <a:solidFill>
                  <a:schemeClr val="accent2">
                    <a:lumMod val="20000"/>
                    <a:lumOff val="80000"/>
                  </a:schemeClr>
                </a:solidFill>
              </a:rPr>
              <a:t> الحديث عن مادية الإشارة أو عدم </a:t>
            </a:r>
            <a:r>
              <a:rPr lang="ar-SA" sz="3200" b="1" dirty="0" smtClean="0">
                <a:solidFill>
                  <a:schemeClr val="accent2">
                    <a:lumMod val="20000"/>
                    <a:lumOff val="80000"/>
                  </a:schemeClr>
                </a:solidFill>
              </a:rPr>
              <a:t>ماديتها</a:t>
            </a:r>
            <a:r>
              <a:rPr lang="ar-EG" sz="3200" b="1" dirty="0" smtClean="0">
                <a:solidFill>
                  <a:schemeClr val="accent2">
                    <a:lumMod val="20000"/>
                    <a:lumOff val="80000"/>
                  </a:schemeClr>
                </a:solidFill>
              </a:rPr>
              <a:t> </a:t>
            </a:r>
            <a:r>
              <a:rPr lang="ar-SA" sz="3200" b="1" dirty="0" smtClean="0">
                <a:solidFill>
                  <a:schemeClr val="accent2">
                    <a:lumMod val="20000"/>
                    <a:lumOff val="80000"/>
                  </a:schemeClr>
                </a:solidFill>
              </a:rPr>
              <a:t>،</a:t>
            </a:r>
            <a:r>
              <a:rPr lang="ar-EG" sz="3200" b="1" dirty="0" smtClean="0">
                <a:solidFill>
                  <a:schemeClr val="accent2">
                    <a:lumMod val="20000"/>
                    <a:lumOff val="80000"/>
                  </a:schemeClr>
                </a:solidFill>
              </a:rPr>
              <a:t> </a:t>
            </a:r>
            <a:r>
              <a:rPr lang="ar-SA" sz="3200" b="1" dirty="0" smtClean="0">
                <a:solidFill>
                  <a:schemeClr val="accent2">
                    <a:lumMod val="20000"/>
                    <a:lumOff val="80000"/>
                  </a:schemeClr>
                </a:solidFill>
              </a:rPr>
              <a:t>وذلك </a:t>
            </a:r>
            <a:r>
              <a:rPr lang="ar-SA" sz="3200" b="1" dirty="0">
                <a:solidFill>
                  <a:schemeClr val="accent2">
                    <a:lumMod val="20000"/>
                    <a:lumOff val="80000"/>
                  </a:schemeClr>
                </a:solidFill>
              </a:rPr>
              <a:t>لأن قيمة اللغة تكمن </a:t>
            </a:r>
            <a:r>
              <a:rPr lang="ar-SA" sz="3200" b="1" dirty="0" err="1">
                <a:solidFill>
                  <a:schemeClr val="accent2">
                    <a:lumMod val="20000"/>
                    <a:lumOff val="80000"/>
                  </a:schemeClr>
                </a:solidFill>
              </a:rPr>
              <a:t>فى</a:t>
            </a:r>
            <a:r>
              <a:rPr lang="ar-SA" sz="3200" b="1" dirty="0">
                <a:solidFill>
                  <a:schemeClr val="accent2">
                    <a:lumMod val="20000"/>
                    <a:lumOff val="80000"/>
                  </a:schemeClr>
                </a:solidFill>
              </a:rPr>
              <a:t> تجاوزها قدرة الإشارة المحدودة </a:t>
            </a:r>
            <a:r>
              <a:rPr lang="ar-SA" sz="3200" b="1" dirty="0" err="1">
                <a:solidFill>
                  <a:schemeClr val="accent2">
                    <a:lumMod val="20000"/>
                    <a:lumOff val="80000"/>
                  </a:schemeClr>
                </a:solidFill>
              </a:rPr>
              <a:t>فى</a:t>
            </a:r>
            <a:r>
              <a:rPr lang="ar-SA" sz="3200" b="1" dirty="0">
                <a:solidFill>
                  <a:schemeClr val="accent2">
                    <a:lumMod val="20000"/>
                    <a:lumOff val="80000"/>
                  </a:schemeClr>
                </a:solidFill>
              </a:rPr>
              <a:t> تعيين ما تشير </a:t>
            </a:r>
            <a:r>
              <a:rPr lang="ar-SA" sz="3200" b="1" dirty="0" err="1">
                <a:solidFill>
                  <a:schemeClr val="accent2">
                    <a:lumMod val="20000"/>
                    <a:lumOff val="80000"/>
                  </a:schemeClr>
                </a:solidFill>
              </a:rPr>
              <a:t>أوتحيل</a:t>
            </a:r>
            <a:r>
              <a:rPr lang="ar-SA" sz="3200" b="1" dirty="0">
                <a:solidFill>
                  <a:schemeClr val="accent2">
                    <a:lumMod val="20000"/>
                    <a:lumOff val="80000"/>
                  </a:schemeClr>
                </a:solidFill>
              </a:rPr>
              <a:t> إليه فتتخطى ما تجمله الإشارة فتفصل تلك المعقولات من خلال التدليل </a:t>
            </a:r>
            <a:r>
              <a:rPr lang="ar-SA" sz="3200" b="1" dirty="0" err="1">
                <a:solidFill>
                  <a:schemeClr val="accent2">
                    <a:lumMod val="20000"/>
                    <a:lumOff val="80000"/>
                  </a:schemeClr>
                </a:solidFill>
              </a:rPr>
              <a:t>اللفظى</a:t>
            </a:r>
            <a:r>
              <a:rPr lang="ar-SA" sz="3200" b="1" dirty="0">
                <a:solidFill>
                  <a:schemeClr val="accent2">
                    <a:lumMod val="20000"/>
                    <a:lumOff val="80000"/>
                  </a:schemeClr>
                </a:solidFill>
              </a:rPr>
              <a:t> فيما </a:t>
            </a:r>
            <a:r>
              <a:rPr lang="ar-SA" sz="3200" b="1" dirty="0" err="1">
                <a:solidFill>
                  <a:schemeClr val="accent2">
                    <a:lumMod val="20000"/>
                    <a:lumOff val="80000"/>
                  </a:schemeClr>
                </a:solidFill>
              </a:rPr>
              <a:t>يتمثله</a:t>
            </a:r>
            <a:r>
              <a:rPr lang="ar-SA" sz="3200" b="1" dirty="0">
                <a:solidFill>
                  <a:schemeClr val="accent2">
                    <a:lumMod val="20000"/>
                    <a:lumOff val="80000"/>
                  </a:schemeClr>
                </a:solidFill>
              </a:rPr>
              <a:t> الذهن بتحرره عن </a:t>
            </a:r>
            <a:r>
              <a:rPr lang="ar-SA" sz="3200" b="1" dirty="0" smtClean="0">
                <a:solidFill>
                  <a:schemeClr val="accent2">
                    <a:lumMod val="20000"/>
                    <a:lumOff val="80000"/>
                  </a:schemeClr>
                </a:solidFill>
              </a:rPr>
              <a:t>موضوعه</a:t>
            </a:r>
            <a:r>
              <a:rPr lang="ar-EG" sz="3200" b="1" dirty="0" smtClean="0">
                <a:solidFill>
                  <a:schemeClr val="accent2">
                    <a:lumMod val="20000"/>
                    <a:lumOff val="80000"/>
                  </a:schemeClr>
                </a:solidFill>
              </a:rPr>
              <a:t>.</a:t>
            </a:r>
            <a:endParaRPr lang="ar-SA" sz="3200" b="1" dirty="0">
              <a:solidFill>
                <a:schemeClr val="accent2">
                  <a:lumMod val="20000"/>
                  <a:lumOff val="80000"/>
                </a:schemeClr>
              </a:solidFill>
            </a:endParaRPr>
          </a:p>
          <a:p>
            <a:pPr algn="just"/>
            <a:endParaRPr lang="ar-SA" sz="3200" b="1" dirty="0"/>
          </a:p>
        </p:txBody>
      </p:sp>
    </p:spTree>
    <p:extLst>
      <p:ext uri="{BB962C8B-B14F-4D97-AF65-F5344CB8AC3E}">
        <p14:creationId xmlns:p14="http://schemas.microsoft.com/office/powerpoint/2010/main" val="1417464878"/>
      </p:ext>
    </p:extLst>
  </p:cSld>
  <p:clrMapOvr>
    <a:masterClrMapping/>
  </p:clrMapOvr>
  <mc:AlternateContent xmlns:mc="http://schemas.openxmlformats.org/markup-compatibility/2006" xmlns:p14="http://schemas.microsoft.com/office/powerpoint/2010/main">
    <mc:Choice Requires="p14">
      <p:transition p14:dur="250">
        <p14:honeycomb/>
        <p:sndAc>
          <p:stSnd>
            <p:snd r:embed="rId2" name="wind.wav"/>
          </p:stSnd>
        </p:sndAc>
      </p:transition>
    </mc:Choice>
    <mc:Fallback xmlns="">
      <p:transition>
        <p:fade/>
        <p:sndAc>
          <p:stSnd>
            <p:snd r:embed="rId3" name="wind.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lstStyle/>
          <a:p>
            <a:pPr algn="ctr"/>
            <a:r>
              <a:rPr lang="ar-EG" sz="7200" kern="0" dirty="0" smtClean="0">
                <a:effectLst>
                  <a:outerShdw blurRad="38100" dist="38100" dir="2700000" algn="tl">
                    <a:srgbClr val="000000"/>
                  </a:outerShdw>
                </a:effectLst>
                <a:latin typeface="Arial"/>
                <a:ea typeface="+mj-ea"/>
                <a:cs typeface="PT Bold Heading" pitchFamily="2" charset="-78"/>
              </a:rPr>
              <a:t>أهم المراجع</a:t>
            </a:r>
          </a:p>
          <a:p>
            <a:pPr algn="ctr"/>
            <a:r>
              <a:rPr lang="ar-EG" sz="6000" kern="0" dirty="0" smtClean="0">
                <a:solidFill>
                  <a:srgbClr val="FF0000"/>
                </a:solidFill>
                <a:effectLst>
                  <a:outerShdw blurRad="38100" dist="38100" dir="2700000" algn="tl">
                    <a:srgbClr val="000000"/>
                  </a:outerShdw>
                </a:effectLst>
                <a:latin typeface="Arial"/>
                <a:ea typeface="+mj-ea"/>
                <a:cs typeface="PT Bold Heading" pitchFamily="2" charset="-78"/>
              </a:rPr>
              <a:t> </a:t>
            </a:r>
            <a:endParaRPr lang="ar-SA" dirty="0"/>
          </a:p>
        </p:txBody>
      </p:sp>
      <p:sp>
        <p:nvSpPr>
          <p:cNvPr id="4" name="عنصر نائب للمحتوى 2"/>
          <p:cNvSpPr txBox="1">
            <a:spLocks/>
          </p:cNvSpPr>
          <p:nvPr/>
        </p:nvSpPr>
        <p:spPr bwMode="auto">
          <a:xfrm>
            <a:off x="0" y="980728"/>
            <a:ext cx="9144000"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9pPr>
          </a:lstStyle>
          <a:p>
            <a:pPr marL="0" marR="0" indent="0" algn="just">
              <a:lnSpc>
                <a:spcPct val="100000"/>
              </a:lnSpc>
              <a:buClr>
                <a:srgbClr val="86D1EC"/>
              </a:buClr>
              <a:buNone/>
              <a:tabLst/>
              <a:defRPr/>
            </a:pPr>
            <a:r>
              <a:rPr lang="ar-EG" b="1" kern="0" dirty="0" smtClean="0">
                <a:solidFill>
                  <a:srgbClr val="FFFF00"/>
                </a:solidFill>
                <a:latin typeface="Constantia"/>
                <a:cs typeface="Arial"/>
              </a:rPr>
              <a:t>❶   </a:t>
            </a:r>
            <a:r>
              <a:rPr lang="ar-EG" b="1" dirty="0" err="1">
                <a:solidFill>
                  <a:srgbClr val="FFFF00"/>
                </a:solidFill>
                <a:effectLst/>
                <a:latin typeface="Tahoma" pitchFamily="34" charset="0"/>
                <a:ea typeface="Tahoma" pitchFamily="34" charset="0"/>
                <a:cs typeface="Tahoma" pitchFamily="34" charset="0"/>
              </a:rPr>
              <a:t>عزمى</a:t>
            </a:r>
            <a:r>
              <a:rPr lang="ar-EG" b="1" dirty="0">
                <a:solidFill>
                  <a:srgbClr val="FFFF00"/>
                </a:solidFill>
                <a:effectLst/>
                <a:latin typeface="Tahoma" pitchFamily="34" charset="0"/>
                <a:ea typeface="Tahoma" pitchFamily="34" charset="0"/>
                <a:cs typeface="Tahoma" pitchFamily="34" charset="0"/>
              </a:rPr>
              <a:t> اسلام ،  مفهوم المعنى  </a:t>
            </a:r>
            <a:r>
              <a:rPr lang="ar-EG" b="1" dirty="0" smtClean="0">
                <a:solidFill>
                  <a:srgbClr val="FFFF00"/>
                </a:solidFill>
                <a:effectLst/>
                <a:latin typeface="Tahoma" pitchFamily="34" charset="0"/>
                <a:ea typeface="Tahoma" pitchFamily="34" charset="0"/>
                <a:cs typeface="Tahoma" pitchFamily="34" charset="0"/>
              </a:rPr>
              <a:t>، الكويت</a:t>
            </a:r>
            <a:endParaRPr lang="ar-EG" b="1" dirty="0">
              <a:solidFill>
                <a:srgbClr val="FFFF00"/>
              </a:solidFill>
              <a:effectLst/>
              <a:latin typeface="Tahoma" pitchFamily="34" charset="0"/>
              <a:ea typeface="Tahoma" pitchFamily="34" charset="0"/>
              <a:cs typeface="Tahoma" pitchFamily="34" charset="0"/>
            </a:endParaRPr>
          </a:p>
          <a:p>
            <a:pPr marL="0" indent="0" algn="just">
              <a:buClr>
                <a:srgbClr val="86D1EC"/>
              </a:buClr>
              <a:buNone/>
              <a:defRPr/>
            </a:pPr>
            <a:r>
              <a:rPr lang="ar-SA" b="1" dirty="0" smtClean="0">
                <a:solidFill>
                  <a:srgbClr val="FFFF00"/>
                </a:solidFill>
                <a:effectLst/>
                <a:latin typeface="Constantia"/>
                <a:ea typeface="Tahoma" pitchFamily="34" charset="0"/>
                <a:cs typeface="Tahoma" pitchFamily="34" charset="0"/>
              </a:rPr>
              <a:t>❷</a:t>
            </a:r>
            <a:r>
              <a:rPr lang="ar-EG" b="1" dirty="0" smtClean="0">
                <a:solidFill>
                  <a:srgbClr val="FFFF00"/>
                </a:solidFill>
                <a:effectLst/>
                <a:latin typeface="Constantia"/>
                <a:ea typeface="Tahoma" pitchFamily="34" charset="0"/>
                <a:cs typeface="Tahoma" pitchFamily="34" charset="0"/>
              </a:rPr>
              <a:t>  </a:t>
            </a:r>
            <a:r>
              <a:rPr lang="ar-SA" b="1" dirty="0" smtClean="0">
                <a:solidFill>
                  <a:srgbClr val="FFFF00"/>
                </a:solidFill>
                <a:effectLst/>
                <a:latin typeface="Tahoma" pitchFamily="34" charset="0"/>
                <a:ea typeface="Tahoma" pitchFamily="34" charset="0"/>
                <a:cs typeface="Tahoma" pitchFamily="34" charset="0"/>
              </a:rPr>
              <a:t>جون </a:t>
            </a:r>
            <a:r>
              <a:rPr lang="ar-SA" b="1" dirty="0" err="1">
                <a:solidFill>
                  <a:srgbClr val="FFFF00"/>
                </a:solidFill>
                <a:effectLst/>
                <a:latin typeface="Tahoma" pitchFamily="34" charset="0"/>
                <a:ea typeface="Tahoma" pitchFamily="34" charset="0"/>
                <a:cs typeface="Tahoma" pitchFamily="34" charset="0"/>
              </a:rPr>
              <a:t>لاينز</a:t>
            </a:r>
            <a:r>
              <a:rPr lang="ar-SA" b="1" dirty="0">
                <a:solidFill>
                  <a:srgbClr val="FFFF00"/>
                </a:solidFill>
                <a:effectLst/>
                <a:latin typeface="Tahoma" pitchFamily="34" charset="0"/>
                <a:ea typeface="Tahoma" pitchFamily="34" charset="0"/>
                <a:cs typeface="Tahoma" pitchFamily="34" charset="0"/>
              </a:rPr>
              <a:t> ، اللغة والمعنى والسياق ، </a:t>
            </a:r>
            <a:endParaRPr lang="ar-EG" b="1" dirty="0">
              <a:solidFill>
                <a:srgbClr val="FFFF00"/>
              </a:solidFill>
              <a:effectLst/>
              <a:latin typeface="Tahoma" pitchFamily="34" charset="0"/>
              <a:ea typeface="Tahoma" pitchFamily="34" charset="0"/>
              <a:cs typeface="Tahoma" pitchFamily="34" charset="0"/>
            </a:endParaRPr>
          </a:p>
          <a:p>
            <a:pPr marL="0" indent="0" algn="just">
              <a:buClr>
                <a:srgbClr val="86D1EC"/>
              </a:buClr>
              <a:buNone/>
              <a:defRPr/>
            </a:pPr>
            <a:r>
              <a:rPr lang="ar-EG" b="1" dirty="0">
                <a:solidFill>
                  <a:srgbClr val="FFFF00"/>
                </a:solidFill>
                <a:effectLst/>
                <a:latin typeface="Tahoma" pitchFamily="34" charset="0"/>
                <a:ea typeface="Tahoma" pitchFamily="34" charset="0"/>
                <a:cs typeface="Tahoma" pitchFamily="34" charset="0"/>
              </a:rPr>
              <a:t>❸  ريتشارد واوجدن ، معنى المعنى </a:t>
            </a:r>
          </a:p>
          <a:p>
            <a:pPr marL="0" indent="0" algn="just">
              <a:buClr>
                <a:srgbClr val="86D1EC"/>
              </a:buClr>
              <a:buNone/>
              <a:defRPr/>
            </a:pPr>
            <a:r>
              <a:rPr lang="ar-EG" b="1" dirty="0" smtClean="0">
                <a:solidFill>
                  <a:srgbClr val="FFFF00"/>
                </a:solidFill>
                <a:effectLst/>
                <a:latin typeface="Tahoma" pitchFamily="34" charset="0"/>
                <a:ea typeface="Tahoma" pitchFamily="34" charset="0"/>
                <a:cs typeface="Tahoma" pitchFamily="34" charset="0"/>
              </a:rPr>
              <a:t>❹  </a:t>
            </a:r>
            <a:r>
              <a:rPr lang="ar-EG" b="1" dirty="0">
                <a:solidFill>
                  <a:srgbClr val="FFFF00"/>
                </a:solidFill>
                <a:effectLst/>
                <a:latin typeface="Tahoma" pitchFamily="34" charset="0"/>
                <a:ea typeface="Tahoma" pitchFamily="34" charset="0"/>
                <a:cs typeface="Tahoma" pitchFamily="34" charset="0"/>
              </a:rPr>
              <a:t>صلاح </a:t>
            </a:r>
            <a:r>
              <a:rPr lang="ar-EG" b="1" dirty="0" smtClean="0">
                <a:solidFill>
                  <a:srgbClr val="FFFF00"/>
                </a:solidFill>
                <a:effectLst/>
                <a:latin typeface="Tahoma" pitchFamily="34" charset="0"/>
                <a:ea typeface="Tahoma" pitchFamily="34" charset="0"/>
                <a:cs typeface="Tahoma" pitchFamily="34" charset="0"/>
              </a:rPr>
              <a:t>عثمان ، المعنى والاشارة عند فريجه </a:t>
            </a:r>
          </a:p>
          <a:p>
            <a:pPr marL="0" indent="0" algn="just">
              <a:buClr>
                <a:srgbClr val="86D1EC"/>
              </a:buClr>
              <a:buNone/>
              <a:defRPr/>
            </a:pPr>
            <a:r>
              <a:rPr lang="ar-EG" b="1" dirty="0">
                <a:solidFill>
                  <a:srgbClr val="FFFF00"/>
                </a:solidFill>
                <a:effectLst/>
                <a:latin typeface="Tahoma" pitchFamily="34" charset="0"/>
                <a:ea typeface="Tahoma" pitchFamily="34" charset="0"/>
                <a:cs typeface="Tahoma" pitchFamily="34" charset="0"/>
              </a:rPr>
              <a:t>❺</a:t>
            </a:r>
            <a:r>
              <a:rPr lang="ar-EG" sz="1800" b="1" dirty="0">
                <a:solidFill>
                  <a:srgbClr val="FFFF00"/>
                </a:solidFill>
                <a:effectLst/>
                <a:ea typeface="Tahoma" pitchFamily="34" charset="0"/>
                <a:cs typeface="Tahoma" pitchFamily="34" charset="0"/>
              </a:rPr>
              <a:t> </a:t>
            </a:r>
            <a:r>
              <a:rPr lang="ar-SA" b="1" dirty="0" smtClean="0">
                <a:solidFill>
                  <a:srgbClr val="FFFF00"/>
                </a:solidFill>
                <a:effectLst/>
                <a:latin typeface="Tahoma" pitchFamily="34" charset="0"/>
                <a:ea typeface="Tahoma" pitchFamily="34" charset="0"/>
                <a:cs typeface="Tahoma" pitchFamily="34" charset="0"/>
              </a:rPr>
              <a:t>صلاح إسماعيل، </a:t>
            </a:r>
            <a:r>
              <a:rPr lang="ar-SA" sz="2400" b="1" dirty="0">
                <a:solidFill>
                  <a:srgbClr val="FFFF00"/>
                </a:solidFill>
                <a:effectLst/>
                <a:latin typeface="Tahoma" pitchFamily="34" charset="0"/>
                <a:ea typeface="Tahoma" pitchFamily="34" charset="0"/>
                <a:cs typeface="Tahoma" pitchFamily="34" charset="0"/>
              </a:rPr>
              <a:t>التحليل </a:t>
            </a:r>
            <a:r>
              <a:rPr lang="ar-SA" sz="2400" b="1" dirty="0" smtClean="0">
                <a:solidFill>
                  <a:srgbClr val="FFFF00"/>
                </a:solidFill>
                <a:effectLst/>
                <a:latin typeface="Tahoma" pitchFamily="34" charset="0"/>
                <a:ea typeface="Tahoma" pitchFamily="34" charset="0"/>
                <a:cs typeface="Tahoma" pitchFamily="34" charset="0"/>
              </a:rPr>
              <a:t>اللغوي </a:t>
            </a:r>
            <a:r>
              <a:rPr lang="ar-SA" sz="2400" b="1" dirty="0">
                <a:solidFill>
                  <a:srgbClr val="FFFF00"/>
                </a:solidFill>
                <a:effectLst/>
                <a:latin typeface="Tahoma" pitchFamily="34" charset="0"/>
                <a:ea typeface="Tahoma" pitchFamily="34" charset="0"/>
                <a:cs typeface="Tahoma" pitchFamily="34" charset="0"/>
              </a:rPr>
              <a:t>عند مدرسة </a:t>
            </a:r>
            <a:r>
              <a:rPr lang="ar-SA" sz="2400" b="1" dirty="0" smtClean="0">
                <a:solidFill>
                  <a:srgbClr val="FFFF00"/>
                </a:solidFill>
                <a:effectLst/>
                <a:latin typeface="Tahoma" pitchFamily="34" charset="0"/>
                <a:ea typeface="Tahoma" pitchFamily="34" charset="0"/>
                <a:cs typeface="Tahoma" pitchFamily="34" charset="0"/>
              </a:rPr>
              <a:t>أكسفورد</a:t>
            </a:r>
            <a:endParaRPr lang="ar-EG" sz="2400" b="1" dirty="0">
              <a:solidFill>
                <a:srgbClr val="FFFF00"/>
              </a:solidFill>
              <a:effectLst/>
              <a:latin typeface="Tahoma" pitchFamily="34" charset="0"/>
              <a:ea typeface="Tahoma" pitchFamily="34" charset="0"/>
              <a:cs typeface="Tahoma" pitchFamily="34" charset="0"/>
            </a:endParaRPr>
          </a:p>
          <a:p>
            <a:pPr marL="0" marR="0" indent="0" algn="just">
              <a:lnSpc>
                <a:spcPct val="100000"/>
              </a:lnSpc>
              <a:buClr>
                <a:srgbClr val="86D1EC"/>
              </a:buClr>
              <a:buNone/>
              <a:tabLst/>
              <a:defRPr/>
            </a:pPr>
            <a:r>
              <a:rPr lang="ar-EG" b="1" dirty="0" smtClean="0">
                <a:solidFill>
                  <a:srgbClr val="FFFF00"/>
                </a:solidFill>
                <a:effectLst/>
                <a:latin typeface="Tahoma" pitchFamily="34" charset="0"/>
                <a:ea typeface="Tahoma" pitchFamily="34" charset="0"/>
                <a:cs typeface="Tahoma" pitchFamily="34" charset="0"/>
              </a:rPr>
              <a:t>❻  محمد </a:t>
            </a:r>
            <a:r>
              <a:rPr lang="ar-EG" b="1" dirty="0">
                <a:solidFill>
                  <a:srgbClr val="FFFF00"/>
                </a:solidFill>
                <a:effectLst/>
                <a:latin typeface="Tahoma" pitchFamily="34" charset="0"/>
                <a:ea typeface="Tahoma" pitchFamily="34" charset="0"/>
                <a:cs typeface="Tahoma" pitchFamily="34" charset="0"/>
              </a:rPr>
              <a:t>سليم ، مشكلة المعنى بين إير </a:t>
            </a:r>
            <a:r>
              <a:rPr lang="ar-EG" b="1" dirty="0" err="1">
                <a:solidFill>
                  <a:srgbClr val="FFFF00"/>
                </a:solidFill>
                <a:effectLst/>
                <a:latin typeface="Tahoma" pitchFamily="34" charset="0"/>
                <a:ea typeface="Tahoma" pitchFamily="34" charset="0"/>
                <a:cs typeface="Tahoma" pitchFamily="34" charset="0"/>
              </a:rPr>
              <a:t>ورايل</a:t>
            </a:r>
            <a:r>
              <a:rPr lang="ar-EG" b="1" dirty="0">
                <a:solidFill>
                  <a:srgbClr val="FFFF00"/>
                </a:solidFill>
                <a:effectLst/>
                <a:latin typeface="Tahoma" pitchFamily="34" charset="0"/>
                <a:ea typeface="Tahoma" pitchFamily="34" charset="0"/>
                <a:cs typeface="Tahoma" pitchFamily="34" charset="0"/>
              </a:rPr>
              <a:t> </a:t>
            </a:r>
            <a:r>
              <a:rPr lang="ar-EG" b="1" dirty="0" smtClean="0">
                <a:solidFill>
                  <a:srgbClr val="FFFF00"/>
                </a:solidFill>
                <a:effectLst/>
                <a:latin typeface="Tahoma" pitchFamily="34" charset="0"/>
                <a:ea typeface="Tahoma" pitchFamily="34" charset="0"/>
                <a:cs typeface="Tahoma" pitchFamily="34" charset="0"/>
              </a:rPr>
              <a:t>،</a:t>
            </a:r>
            <a:endParaRPr lang="ar-EG" b="1" dirty="0">
              <a:solidFill>
                <a:srgbClr val="FFFF00"/>
              </a:solidFill>
              <a:effectLst/>
              <a:latin typeface="Tahoma" pitchFamily="34" charset="0"/>
              <a:ea typeface="Tahoma" pitchFamily="34" charset="0"/>
              <a:cs typeface="Tahoma" pitchFamily="34" charset="0"/>
            </a:endParaRPr>
          </a:p>
          <a:p>
            <a:pPr marL="0" marR="0" indent="0" algn="just">
              <a:lnSpc>
                <a:spcPct val="100000"/>
              </a:lnSpc>
              <a:buClr>
                <a:srgbClr val="86D1EC"/>
              </a:buClr>
              <a:buNone/>
              <a:tabLst/>
              <a:defRPr/>
            </a:pPr>
            <a:r>
              <a:rPr lang="ar-EG" b="1" dirty="0" smtClean="0">
                <a:solidFill>
                  <a:srgbClr val="FFFF00"/>
                </a:solidFill>
                <a:effectLst/>
                <a:ea typeface="Tahoma" pitchFamily="34" charset="0"/>
                <a:cs typeface="Tahoma" pitchFamily="34" charset="0"/>
              </a:rPr>
              <a:t>❼ </a:t>
            </a:r>
            <a:r>
              <a:rPr lang="ar-EG" sz="2800" b="1" dirty="0" smtClean="0">
                <a:solidFill>
                  <a:srgbClr val="FFFF00"/>
                </a:solidFill>
                <a:effectLst/>
                <a:ea typeface="Tahoma" pitchFamily="34" charset="0"/>
                <a:cs typeface="Tahoma" pitchFamily="34" charset="0"/>
              </a:rPr>
              <a:t>محمد </a:t>
            </a:r>
            <a:r>
              <a:rPr lang="ar-EG" sz="2800" b="1" dirty="0">
                <a:solidFill>
                  <a:srgbClr val="FFFF00"/>
                </a:solidFill>
                <a:effectLst/>
                <a:ea typeface="Tahoma" pitchFamily="34" charset="0"/>
                <a:cs typeface="Tahoma" pitchFamily="34" charset="0"/>
              </a:rPr>
              <a:t>على الخولى ، علم الدلالة أو علم </a:t>
            </a:r>
            <a:r>
              <a:rPr lang="ar-EG" sz="2800" b="1" dirty="0" smtClean="0">
                <a:solidFill>
                  <a:srgbClr val="FFFF00"/>
                </a:solidFill>
                <a:effectLst/>
                <a:ea typeface="Tahoma" pitchFamily="34" charset="0"/>
                <a:cs typeface="Tahoma" pitchFamily="34" charset="0"/>
              </a:rPr>
              <a:t>المعنى</a:t>
            </a:r>
          </a:p>
          <a:p>
            <a:pPr marL="0" marR="0" indent="0" algn="just">
              <a:lnSpc>
                <a:spcPct val="100000"/>
              </a:lnSpc>
              <a:buClr>
                <a:srgbClr val="86D1EC"/>
              </a:buClr>
              <a:buNone/>
              <a:tabLst/>
              <a:defRPr/>
            </a:pPr>
            <a:r>
              <a:rPr lang="ar-EG" b="1" dirty="0" smtClean="0">
                <a:solidFill>
                  <a:srgbClr val="FFFF00"/>
                </a:solidFill>
                <a:effectLst/>
                <a:ea typeface="Tahoma" pitchFamily="34" charset="0"/>
                <a:cs typeface="Tahoma" pitchFamily="34" charset="0"/>
              </a:rPr>
              <a:t>❽   محمود </a:t>
            </a:r>
            <a:r>
              <a:rPr lang="ar-EG" b="1" dirty="0">
                <a:solidFill>
                  <a:srgbClr val="FFFF00"/>
                </a:solidFill>
                <a:effectLst/>
                <a:ea typeface="Tahoma" pitchFamily="34" charset="0"/>
                <a:cs typeface="Tahoma" pitchFamily="34" charset="0"/>
              </a:rPr>
              <a:t>فهمى زيدان ، </a:t>
            </a:r>
            <a:r>
              <a:rPr lang="ar-EG" b="1" dirty="0" err="1">
                <a:solidFill>
                  <a:srgbClr val="FFFF00"/>
                </a:solidFill>
                <a:effectLst/>
                <a:ea typeface="Tahoma" pitchFamily="34" charset="0"/>
                <a:cs typeface="Tahoma" pitchFamily="34" charset="0"/>
              </a:rPr>
              <a:t>فى</a:t>
            </a:r>
            <a:r>
              <a:rPr lang="ar-EG" b="1" dirty="0">
                <a:solidFill>
                  <a:srgbClr val="FFFF00"/>
                </a:solidFill>
                <a:effectLst/>
                <a:ea typeface="Tahoma" pitchFamily="34" charset="0"/>
                <a:cs typeface="Tahoma" pitchFamily="34" charset="0"/>
              </a:rPr>
              <a:t> فلسفة اللغة ، </a:t>
            </a:r>
            <a:endParaRPr lang="ar-EG" b="1" dirty="0" smtClean="0">
              <a:solidFill>
                <a:srgbClr val="FFFF00"/>
              </a:solidFill>
              <a:effectLst/>
              <a:ea typeface="Tahoma" pitchFamily="34" charset="0"/>
              <a:cs typeface="Tahoma" pitchFamily="34" charset="0"/>
            </a:endParaRPr>
          </a:p>
          <a:p>
            <a:pPr marL="0" marR="0" indent="0" algn="just">
              <a:lnSpc>
                <a:spcPct val="100000"/>
              </a:lnSpc>
              <a:buClr>
                <a:srgbClr val="86D1EC"/>
              </a:buClr>
              <a:buNone/>
              <a:tabLst/>
              <a:defRPr/>
            </a:pPr>
            <a:r>
              <a:rPr lang="ar-EG" b="1" dirty="0">
                <a:solidFill>
                  <a:srgbClr val="FFFF00"/>
                </a:solidFill>
                <a:effectLst/>
                <a:ea typeface="Tahoma" pitchFamily="34" charset="0"/>
                <a:cs typeface="Tahoma" pitchFamily="34" charset="0"/>
              </a:rPr>
              <a:t>❾ </a:t>
            </a:r>
            <a:r>
              <a:rPr lang="ar-EG" sz="2400" b="1" dirty="0">
                <a:solidFill>
                  <a:srgbClr val="FFFF00"/>
                </a:solidFill>
                <a:effectLst/>
                <a:ea typeface="Tahoma" pitchFamily="34" charset="0"/>
                <a:cs typeface="Tahoma" pitchFamily="34" charset="0"/>
              </a:rPr>
              <a:t>د. عبير عبدالغفار حامد ، النظرية الإشارية في المعنى  ، </a:t>
            </a:r>
            <a:endParaRPr lang="ar-EG" sz="2400" b="1" dirty="0" smtClean="0">
              <a:solidFill>
                <a:srgbClr val="FFFF00"/>
              </a:solidFill>
              <a:effectLst/>
              <a:ea typeface="Tahoma" pitchFamily="34" charset="0"/>
              <a:cs typeface="Tahoma" pitchFamily="34" charset="0"/>
            </a:endParaRPr>
          </a:p>
          <a:p>
            <a:pPr marL="0" marR="0" indent="0" algn="just">
              <a:lnSpc>
                <a:spcPct val="100000"/>
              </a:lnSpc>
              <a:buClr>
                <a:srgbClr val="86D1EC"/>
              </a:buClr>
              <a:buNone/>
              <a:tabLst/>
              <a:defRPr/>
            </a:pPr>
            <a:r>
              <a:rPr lang="ar-EG" b="1" dirty="0" smtClean="0">
                <a:solidFill>
                  <a:srgbClr val="FFFF00"/>
                </a:solidFill>
                <a:effectLst/>
                <a:ea typeface="Tahoma" pitchFamily="34" charset="0"/>
                <a:cs typeface="Tahoma" pitchFamily="34" charset="0"/>
                <a:sym typeface="Wingdings 2"/>
              </a:rPr>
              <a:t>ا</a:t>
            </a:r>
            <a:r>
              <a:rPr lang="ar-EG" sz="2400" b="1" dirty="0" smtClean="0">
                <a:solidFill>
                  <a:srgbClr val="FFFF00"/>
                </a:solidFill>
                <a:effectLst/>
                <a:ea typeface="Tahoma" pitchFamily="34" charset="0"/>
                <a:cs typeface="Tahoma" pitchFamily="34" charset="0"/>
                <a:sym typeface="Wingdings 2"/>
              </a:rPr>
              <a:t>لمرجع </a:t>
            </a:r>
            <a:r>
              <a:rPr lang="ar-EG" sz="2400" b="1" dirty="0">
                <a:solidFill>
                  <a:srgbClr val="FFFF00"/>
                </a:solidFill>
                <a:effectLst/>
                <a:ea typeface="Tahoma" pitchFamily="34" charset="0"/>
                <a:cs typeface="Tahoma" pitchFamily="34" charset="0"/>
                <a:sym typeface="Wingdings 2"/>
              </a:rPr>
              <a:t>والدلالة </a:t>
            </a:r>
            <a:r>
              <a:rPr lang="ar-EG" sz="2400" b="1" dirty="0" err="1">
                <a:solidFill>
                  <a:srgbClr val="FFFF00"/>
                </a:solidFill>
                <a:effectLst/>
                <a:ea typeface="Tahoma" pitchFamily="34" charset="0"/>
                <a:cs typeface="Tahoma" pitchFamily="34" charset="0"/>
                <a:sym typeface="Wingdings 2"/>
              </a:rPr>
              <a:t>فى</a:t>
            </a:r>
            <a:r>
              <a:rPr lang="ar-EG" sz="2400" b="1" dirty="0">
                <a:solidFill>
                  <a:srgbClr val="FFFF00"/>
                </a:solidFill>
                <a:effectLst/>
                <a:ea typeface="Tahoma" pitchFamily="34" charset="0"/>
                <a:cs typeface="Tahoma" pitchFamily="34" charset="0"/>
                <a:sym typeface="Wingdings 2"/>
              </a:rPr>
              <a:t> الفكر </a:t>
            </a:r>
            <a:r>
              <a:rPr lang="ar-EG" sz="2400" b="1" dirty="0" err="1">
                <a:solidFill>
                  <a:srgbClr val="FFFF00"/>
                </a:solidFill>
                <a:effectLst/>
                <a:ea typeface="Tahoma" pitchFamily="34" charset="0"/>
                <a:cs typeface="Tahoma" pitchFamily="34" charset="0"/>
                <a:sym typeface="Wingdings 2"/>
              </a:rPr>
              <a:t>اللسانى</a:t>
            </a:r>
            <a:r>
              <a:rPr lang="ar-EG" sz="2400" b="1" dirty="0">
                <a:solidFill>
                  <a:srgbClr val="FFFF00"/>
                </a:solidFill>
                <a:effectLst/>
                <a:ea typeface="Tahoma" pitchFamily="34" charset="0"/>
                <a:cs typeface="Tahoma" pitchFamily="34" charset="0"/>
                <a:sym typeface="Wingdings 2"/>
              </a:rPr>
              <a:t> </a:t>
            </a:r>
            <a:r>
              <a:rPr lang="ar-EG" sz="2400" b="1" dirty="0" err="1" smtClean="0">
                <a:solidFill>
                  <a:srgbClr val="FFFF00"/>
                </a:solidFill>
                <a:effectLst/>
                <a:ea typeface="Tahoma" pitchFamily="34" charset="0"/>
                <a:cs typeface="Tahoma" pitchFamily="34" charset="0"/>
                <a:sym typeface="Wingdings 2"/>
              </a:rPr>
              <a:t>الحديث،عبدالقادر</a:t>
            </a:r>
            <a:r>
              <a:rPr lang="ar-EG" sz="2400" b="1" dirty="0" smtClean="0">
                <a:solidFill>
                  <a:srgbClr val="FFFF00"/>
                </a:solidFill>
                <a:effectLst/>
                <a:ea typeface="Tahoma" pitchFamily="34" charset="0"/>
                <a:cs typeface="Tahoma" pitchFamily="34" charset="0"/>
                <a:sym typeface="Wingdings 2"/>
              </a:rPr>
              <a:t> </a:t>
            </a:r>
            <a:r>
              <a:rPr lang="ar-EG" sz="2400" b="1" dirty="0" err="1">
                <a:solidFill>
                  <a:srgbClr val="FFFF00"/>
                </a:solidFill>
                <a:effectLst/>
                <a:ea typeface="Tahoma" pitchFamily="34" charset="0"/>
                <a:cs typeface="Tahoma" pitchFamily="34" charset="0"/>
                <a:sym typeface="Wingdings 2"/>
              </a:rPr>
              <a:t>قنينى</a:t>
            </a:r>
            <a:endParaRPr lang="ar-EG" sz="2400" b="1" dirty="0">
              <a:solidFill>
                <a:srgbClr val="FFFF00"/>
              </a:solidFill>
              <a:effectLst/>
              <a:ea typeface="Tahoma" pitchFamily="34" charset="0"/>
              <a:cs typeface="Tahoma" pitchFamily="34" charset="0"/>
            </a:endParaRPr>
          </a:p>
          <a:p>
            <a:pPr marL="342900" marR="0" lvl="0" indent="-342900" algn="r" defTabSz="914400" rtl="1" eaLnBrk="0" fontAlgn="base" latinLnBrk="0" hangingPunct="0">
              <a:lnSpc>
                <a:spcPct val="100000"/>
              </a:lnSpc>
              <a:spcBef>
                <a:spcPct val="20000"/>
              </a:spcBef>
              <a:spcAft>
                <a:spcPct val="0"/>
              </a:spcAft>
              <a:buClr>
                <a:srgbClr val="86D1EC"/>
              </a:buClr>
              <a:buSzPct val="90000"/>
              <a:buFont typeface="Wingdings" pitchFamily="2" charset="2"/>
              <a:buBlip>
                <a:blip r:embed="rId3"/>
              </a:buBlip>
              <a:tabLst/>
              <a:defRPr/>
            </a:pPr>
            <a:endParaRPr lang="ar-EG" sz="2400" b="1" dirty="0">
              <a:solidFill>
                <a:srgbClr val="FFFF00"/>
              </a:solidFill>
              <a:effectLst/>
              <a:ea typeface="Tahoma" pitchFamily="34" charset="0"/>
              <a:cs typeface="Tahoma" pitchFamily="34" charset="0"/>
            </a:endParaRPr>
          </a:p>
          <a:p>
            <a:pPr marL="342900" marR="0" lvl="0" indent="-342900" algn="r" defTabSz="914400" rtl="1" eaLnBrk="0" fontAlgn="base" latinLnBrk="0" hangingPunct="0">
              <a:lnSpc>
                <a:spcPct val="100000"/>
              </a:lnSpc>
              <a:spcBef>
                <a:spcPct val="20000"/>
              </a:spcBef>
              <a:spcAft>
                <a:spcPct val="0"/>
              </a:spcAft>
              <a:buClr>
                <a:srgbClr val="86D1EC"/>
              </a:buClr>
              <a:buSzPct val="90000"/>
              <a:buFont typeface="Wingdings" pitchFamily="2" charset="2"/>
              <a:buBlip>
                <a:blip r:embed="rId3"/>
              </a:buBlip>
              <a:tabLst/>
              <a:defRPr/>
            </a:pPr>
            <a:endParaRPr kumimoji="0" lang="ar-EG" sz="32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Arial"/>
              <a:ea typeface="+mn-ea"/>
              <a:cs typeface="Arial"/>
            </a:endParaRPr>
          </a:p>
        </p:txBody>
      </p:sp>
    </p:spTree>
    <p:extLst>
      <p:ext uri="{BB962C8B-B14F-4D97-AF65-F5344CB8AC3E}">
        <p14:creationId xmlns:p14="http://schemas.microsoft.com/office/powerpoint/2010/main" val="886190522"/>
      </p:ext>
    </p:extLst>
  </p:cSld>
  <p:clrMapOvr>
    <a:masterClrMapping/>
  </p:clrMapOvr>
  <mc:AlternateContent xmlns:mc="http://schemas.openxmlformats.org/markup-compatibility/2006" xmlns:p14="http://schemas.microsoft.com/office/powerpoint/2010/main">
    <mc:Choice Requires="p14">
      <p:transition>
        <p14:ferris dir="r"/>
        <p:sndAc>
          <p:stSnd>
            <p:snd r:embed="rId2" name="camera.wav"/>
          </p:stSnd>
        </p:sndAc>
      </p:transition>
    </mc:Choice>
    <mc:Fallback xmlns="">
      <p:transition>
        <p:fade/>
        <p:sndAc>
          <p:stSnd>
            <p:snd r:embed="rId6"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fontScale="85000" lnSpcReduction="10000"/>
          </a:bodyPr>
          <a:lstStyle/>
          <a:p>
            <a:pPr algn="just"/>
            <a:r>
              <a:rPr lang="ar-SA" sz="3600" dirty="0" smtClean="0">
                <a:latin typeface="Arial"/>
                <a:cs typeface="Arial"/>
              </a:rPr>
              <a:t>●</a:t>
            </a:r>
            <a:r>
              <a:rPr lang="ar-SA" sz="3600" b="1" dirty="0" smtClean="0">
                <a:solidFill>
                  <a:srgbClr val="FFFF00"/>
                </a:solidFill>
                <a:latin typeface="Times New Roman" pitchFamily="18" charset="0"/>
                <a:cs typeface="Times New Roman" pitchFamily="18" charset="0"/>
              </a:rPr>
              <a:t>كثيرا </a:t>
            </a:r>
            <a:r>
              <a:rPr lang="ar-SA" sz="3600" b="1" dirty="0">
                <a:solidFill>
                  <a:srgbClr val="FFFF00"/>
                </a:solidFill>
                <a:latin typeface="Times New Roman" pitchFamily="18" charset="0"/>
                <a:cs typeface="Times New Roman" pitchFamily="18" charset="0"/>
              </a:rPr>
              <a:t>ما تستخدم الكلمتان : معنى ، ودلالة ..على انهما مترادفتان ، وان كان مفهوم المعنى أعم وأشمل من مفهوم  الدلالة ؛ لأننا نتحدث ليس عن معنى الألفاظ فحسب ، بل ومعنى العبارات والجمل والقضايا ، اما الدلالة </a:t>
            </a:r>
            <a:r>
              <a:rPr lang="ar-SA" sz="3600" b="1" dirty="0" smtClean="0">
                <a:solidFill>
                  <a:srgbClr val="FFFF00"/>
                </a:solidFill>
                <a:latin typeface="Times New Roman" pitchFamily="18" charset="0"/>
                <a:cs typeface="Times New Roman" pitchFamily="18" charset="0"/>
              </a:rPr>
              <a:t>ف</a:t>
            </a:r>
            <a:r>
              <a:rPr lang="ar-EG" sz="3600" b="1" dirty="0" smtClean="0">
                <a:solidFill>
                  <a:srgbClr val="FFFF00"/>
                </a:solidFill>
                <a:latin typeface="Times New Roman" pitchFamily="18" charset="0"/>
                <a:cs typeface="Times New Roman" pitchFamily="18" charset="0"/>
              </a:rPr>
              <a:t>ربما </a:t>
            </a:r>
            <a:r>
              <a:rPr lang="ar-EG" sz="3600" b="1" dirty="0">
                <a:solidFill>
                  <a:srgbClr val="FFFF00"/>
                </a:solidFill>
                <a:latin typeface="Times New Roman" pitchFamily="18" charset="0"/>
                <a:cs typeface="Times New Roman" pitchFamily="18" charset="0"/>
              </a:rPr>
              <a:t>ا</a:t>
            </a:r>
            <a:r>
              <a:rPr lang="ar-SA" sz="3600" b="1" dirty="0" err="1" smtClean="0">
                <a:solidFill>
                  <a:srgbClr val="FFFF00"/>
                </a:solidFill>
                <a:latin typeface="Times New Roman" pitchFamily="18" charset="0"/>
                <a:cs typeface="Times New Roman" pitchFamily="18" charset="0"/>
              </a:rPr>
              <a:t>قتصر</a:t>
            </a:r>
            <a:r>
              <a:rPr lang="ar-EG" sz="3600" b="1" dirty="0" smtClean="0">
                <a:solidFill>
                  <a:srgbClr val="FFFF00"/>
                </a:solidFill>
                <a:latin typeface="Times New Roman" pitchFamily="18" charset="0"/>
                <a:cs typeface="Times New Roman" pitchFamily="18" charset="0"/>
              </a:rPr>
              <a:t>ت </a:t>
            </a:r>
            <a:r>
              <a:rPr lang="ar-SA" sz="3600" b="1" dirty="0" smtClean="0">
                <a:solidFill>
                  <a:srgbClr val="FFFF00"/>
                </a:solidFill>
                <a:latin typeface="Times New Roman" pitchFamily="18" charset="0"/>
                <a:cs typeface="Times New Roman" pitchFamily="18" charset="0"/>
              </a:rPr>
              <a:t>على </a:t>
            </a:r>
            <a:r>
              <a:rPr lang="ar-SA" sz="3600" b="1" dirty="0">
                <a:solidFill>
                  <a:srgbClr val="FFFF00"/>
                </a:solidFill>
                <a:latin typeface="Times New Roman" pitchFamily="18" charset="0"/>
                <a:cs typeface="Times New Roman" pitchFamily="18" charset="0"/>
              </a:rPr>
              <a:t>الألفاظ </a:t>
            </a:r>
            <a:r>
              <a:rPr lang="ar-EG" sz="3600" b="1" dirty="0" smtClean="0">
                <a:solidFill>
                  <a:srgbClr val="FFFF00"/>
                </a:solidFill>
                <a:latin typeface="Times New Roman" pitchFamily="18" charset="0"/>
                <a:cs typeface="Times New Roman" pitchFamily="18" charset="0"/>
              </a:rPr>
              <a:t> </a:t>
            </a:r>
            <a:r>
              <a:rPr lang="ar-SA" sz="3600" b="1" dirty="0" smtClean="0">
                <a:solidFill>
                  <a:srgbClr val="FFFF00"/>
                </a:solidFill>
                <a:latin typeface="Times New Roman" pitchFamily="18" charset="0"/>
                <a:cs typeface="Times New Roman" pitchFamily="18" charset="0"/>
              </a:rPr>
              <a:t>فقط .</a:t>
            </a:r>
            <a:endParaRPr lang="ar-EG" sz="3600" b="1" dirty="0" smtClean="0">
              <a:solidFill>
                <a:srgbClr val="FFFF00"/>
              </a:solidFill>
              <a:latin typeface="Times New Roman" pitchFamily="18" charset="0"/>
              <a:cs typeface="Times New Roman" pitchFamily="18" charset="0"/>
            </a:endParaRPr>
          </a:p>
          <a:p>
            <a:pPr algn="just"/>
            <a:r>
              <a:rPr lang="ar-SA" sz="3600" b="1" dirty="0" smtClean="0">
                <a:latin typeface="Microsoft Sans Serif" pitchFamily="34" charset="0"/>
                <a:cs typeface="Microsoft Sans Serif" pitchFamily="34" charset="0"/>
              </a:rPr>
              <a:t>●</a:t>
            </a:r>
            <a:r>
              <a:rPr lang="ar-EG" sz="3600" b="1" dirty="0" smtClean="0">
                <a:latin typeface="Microsoft Sans Serif" pitchFamily="34" charset="0"/>
                <a:cs typeface="Microsoft Sans Serif" pitchFamily="34" charset="0"/>
              </a:rPr>
              <a:t> </a:t>
            </a:r>
            <a:r>
              <a:rPr lang="ar-SA" sz="4200" b="1" dirty="0" smtClean="0">
                <a:latin typeface="Microsoft Sans Serif" pitchFamily="34" charset="0"/>
                <a:cs typeface="+mj-cs"/>
              </a:rPr>
              <a:t>ترجع </a:t>
            </a:r>
            <a:r>
              <a:rPr lang="ar-SA" sz="4200" b="1" dirty="0">
                <a:latin typeface="Microsoft Sans Serif" pitchFamily="34" charset="0"/>
                <a:cs typeface="+mj-cs"/>
              </a:rPr>
              <a:t>أهمية موضوع المعنى </a:t>
            </a:r>
            <a:r>
              <a:rPr lang="ar-SA" sz="4200" b="1" dirty="0" smtClean="0">
                <a:latin typeface="Microsoft Sans Serif" pitchFamily="34" charset="0"/>
                <a:cs typeface="+mj-cs"/>
              </a:rPr>
              <a:t>إلى </a:t>
            </a:r>
            <a:r>
              <a:rPr lang="ar-SA" sz="4200" b="1" dirty="0">
                <a:latin typeface="Microsoft Sans Serif" pitchFamily="34" charset="0"/>
                <a:cs typeface="+mj-cs"/>
              </a:rPr>
              <a:t>أن لدى الفيلسوف </a:t>
            </a:r>
            <a:r>
              <a:rPr lang="ar-SA" sz="4200" b="1" dirty="0" smtClean="0">
                <a:latin typeface="Microsoft Sans Serif" pitchFamily="34" charset="0"/>
                <a:cs typeface="+mj-cs"/>
              </a:rPr>
              <a:t>والمنطقي </a:t>
            </a:r>
            <a:r>
              <a:rPr lang="ar-SA" sz="4200" b="1" dirty="0">
                <a:latin typeface="Microsoft Sans Serif" pitchFamily="34" charset="0"/>
                <a:cs typeface="+mj-cs"/>
              </a:rPr>
              <a:t>عددا كبيرا من الأسئلة لا يستطيع الإجابة عنها دون أن تكون لديه فكرة واضحة عن المعنى . هذه الأسئلة مثل : كيف يتعلم الأطفال معانى الكلمات ؟ ما </a:t>
            </a:r>
            <a:r>
              <a:rPr lang="ar-SA" sz="4200" b="1" dirty="0" smtClean="0">
                <a:latin typeface="Microsoft Sans Serif" pitchFamily="34" charset="0"/>
                <a:cs typeface="+mj-cs"/>
              </a:rPr>
              <a:t>طبيعي </a:t>
            </a:r>
            <a:r>
              <a:rPr lang="ar-SA" sz="4200" b="1" dirty="0">
                <a:latin typeface="Microsoft Sans Serif" pitchFamily="34" charset="0"/>
                <a:cs typeface="+mj-cs"/>
              </a:rPr>
              <a:t>علاقة اللفظ بالمعنى ( ضرورية ، أم اعتباطية ) ؟ وهل تتغير معانى الكلمات بتطور اللغات ؟ وكيف يحدث ذلك ؟ هل لاسم العلم معنى غير مسمّاه ؟ وهل لكل كلمة معنى واحد محدد أم لها عدة معان </a:t>
            </a:r>
            <a:r>
              <a:rPr lang="ar-EG" sz="4200" b="1" dirty="0" smtClean="0">
                <a:latin typeface="Microsoft Sans Serif" pitchFamily="34" charset="0"/>
                <a:cs typeface="+mj-cs"/>
              </a:rPr>
              <a:t>( مشترك </a:t>
            </a:r>
            <a:r>
              <a:rPr lang="ar-EG" sz="4200" b="1" dirty="0" err="1" smtClean="0">
                <a:latin typeface="Microsoft Sans Serif" pitchFamily="34" charset="0"/>
                <a:cs typeface="+mj-cs"/>
              </a:rPr>
              <a:t>لفظى</a:t>
            </a:r>
            <a:r>
              <a:rPr lang="ar-EG" sz="4200" b="1" dirty="0" smtClean="0">
                <a:latin typeface="Microsoft Sans Serif" pitchFamily="34" charset="0"/>
                <a:cs typeface="+mj-cs"/>
              </a:rPr>
              <a:t> : عين ( المبصرة ، والجاسوس والبئر)، و جون ( الأبيض والأسود ) ، وحميم ( الصديق والعدو ) ..الخ </a:t>
            </a:r>
            <a:r>
              <a:rPr lang="ar-SA" sz="4200" b="1" dirty="0" smtClean="0">
                <a:latin typeface="Microsoft Sans Serif" pitchFamily="34" charset="0"/>
                <a:cs typeface="+mj-cs"/>
              </a:rPr>
              <a:t>؟ </a:t>
            </a:r>
            <a:r>
              <a:rPr lang="ar-SA" sz="4200" b="1" dirty="0">
                <a:latin typeface="Microsoft Sans Serif" pitchFamily="34" charset="0"/>
                <a:cs typeface="+mj-cs"/>
              </a:rPr>
              <a:t>وكيف ترتبط هذه </a:t>
            </a:r>
            <a:r>
              <a:rPr lang="ar-SA" sz="4200" b="1" dirty="0" err="1">
                <a:latin typeface="Microsoft Sans Serif" pitchFamily="34" charset="0"/>
                <a:cs typeface="+mj-cs"/>
              </a:rPr>
              <a:t>المعانى</a:t>
            </a:r>
            <a:r>
              <a:rPr lang="ar-SA" sz="4200" b="1" dirty="0">
                <a:latin typeface="Microsoft Sans Serif" pitchFamily="34" charset="0"/>
                <a:cs typeface="+mj-cs"/>
              </a:rPr>
              <a:t> المختلفة للكلمة الواحدة ؟ كيف نميز بين العبارات أو الجمل التي لها معنى من تلك التي لا معنى لها ؟</a:t>
            </a:r>
          </a:p>
        </p:txBody>
      </p:sp>
    </p:spTree>
    <p:extLst>
      <p:ext uri="{BB962C8B-B14F-4D97-AF65-F5344CB8AC3E}">
        <p14:creationId xmlns:p14="http://schemas.microsoft.com/office/powerpoint/2010/main" val="3805968456"/>
      </p:ext>
    </p:extLst>
  </p:cSld>
  <p:clrMapOvr>
    <a:masterClrMapping/>
  </p:clrMapOvr>
  <p:transition spd="slow">
    <p:pull dir="r"/>
    <p:sndAc>
      <p:stSnd>
        <p:snd r:embed="rId2"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a:bodyPr>
          <a:lstStyle/>
          <a:p>
            <a:r>
              <a:rPr lang="ar-SA" sz="3600" b="1" dirty="0" smtClean="0">
                <a:latin typeface="Arial"/>
                <a:cs typeface="Arial"/>
              </a:rPr>
              <a:t>●</a:t>
            </a:r>
            <a:r>
              <a:rPr lang="ar-EG" sz="3600" b="1" dirty="0" smtClean="0">
                <a:latin typeface="Arial"/>
                <a:cs typeface="Arial"/>
              </a:rPr>
              <a:t> تأمل </a:t>
            </a:r>
            <a:r>
              <a:rPr lang="ar-EG" sz="3600" b="1" dirty="0" err="1" smtClean="0">
                <a:latin typeface="Arial"/>
                <a:cs typeface="Arial"/>
              </a:rPr>
              <a:t>معى</a:t>
            </a:r>
            <a:r>
              <a:rPr lang="ar-EG" sz="3600" b="1" dirty="0" smtClean="0">
                <a:latin typeface="Arial"/>
                <a:cs typeface="Arial"/>
              </a:rPr>
              <a:t> أيضا الكلمات الآتية : </a:t>
            </a:r>
            <a:r>
              <a:rPr lang="ar-SA" sz="3600" b="1" dirty="0"/>
              <a:t>" أحمر " ، </a:t>
            </a:r>
            <a:r>
              <a:rPr lang="ar-SA" sz="3600" b="1" dirty="0" smtClean="0"/>
              <a:t>" </a:t>
            </a:r>
            <a:r>
              <a:rPr lang="ar-SA" sz="3600" b="1" dirty="0"/>
              <a:t>أخ " ، </a:t>
            </a:r>
            <a:r>
              <a:rPr lang="ar-SA" sz="3600" b="1" dirty="0" smtClean="0"/>
              <a:t> </a:t>
            </a:r>
            <a:r>
              <a:rPr lang="ar-SA" sz="3600" b="1" dirty="0"/>
              <a:t>" زوجة " ، </a:t>
            </a:r>
            <a:r>
              <a:rPr lang="ar-SA" sz="3600" b="1" dirty="0" smtClean="0"/>
              <a:t>" </a:t>
            </a:r>
            <a:r>
              <a:rPr lang="ar-SA" sz="3600" b="1" dirty="0"/>
              <a:t>جامعة " ، </a:t>
            </a:r>
            <a:r>
              <a:rPr lang="ar-SA" sz="3600" b="1" dirty="0" smtClean="0"/>
              <a:t> </a:t>
            </a:r>
            <a:r>
              <a:rPr lang="ar-SA" sz="3600" b="1" dirty="0"/>
              <a:t>" بستان " </a:t>
            </a:r>
            <a:r>
              <a:rPr lang="ar-EG" sz="3600" b="1" dirty="0" smtClean="0"/>
              <a:t>، وفيروس </a:t>
            </a:r>
            <a:r>
              <a:rPr lang="ar-SA" sz="3600" b="1" dirty="0" smtClean="0"/>
              <a:t>..</a:t>
            </a:r>
            <a:r>
              <a:rPr lang="ar-EG" sz="3600" b="1" dirty="0" smtClean="0"/>
              <a:t>إلخ </a:t>
            </a:r>
          </a:p>
          <a:p>
            <a:pPr algn="just"/>
            <a:r>
              <a:rPr lang="ar-EG" sz="3600" b="1" dirty="0" smtClean="0">
                <a:latin typeface="Arial"/>
                <a:cs typeface="Arial"/>
              </a:rPr>
              <a:t>●</a:t>
            </a:r>
            <a:r>
              <a:rPr lang="ar-EG" sz="3600" b="1" dirty="0" smtClean="0"/>
              <a:t>والجمل </a:t>
            </a:r>
            <a:r>
              <a:rPr lang="ar-EG" sz="3600" b="1" dirty="0"/>
              <a:t>الآتية : أرسطو مؤسس المنطق </a:t>
            </a:r>
            <a:r>
              <a:rPr lang="ar-EG" sz="3600" b="1" dirty="0" smtClean="0"/>
              <a:t>الصوري </a:t>
            </a:r>
            <a:r>
              <a:rPr lang="ar-EG" sz="3600" b="1" dirty="0"/>
              <a:t>، أبو الأسود </a:t>
            </a:r>
            <a:r>
              <a:rPr lang="ar-EG" sz="3600" b="1" dirty="0" smtClean="0"/>
              <a:t>الدؤلي </a:t>
            </a:r>
            <a:r>
              <a:rPr lang="ar-EG" sz="3600" b="1" dirty="0"/>
              <a:t>مؤسس علم النحو ، الخليل ابن أحمد </a:t>
            </a:r>
            <a:r>
              <a:rPr lang="ar-EG" sz="3600" b="1" dirty="0" smtClean="0"/>
              <a:t>الفراهيدي مؤسس </a:t>
            </a:r>
            <a:r>
              <a:rPr lang="ar-EG" sz="3600" b="1" dirty="0"/>
              <a:t>علم العروض ..الخ </a:t>
            </a:r>
            <a:r>
              <a:rPr lang="ar-EG" sz="3600" b="1" dirty="0" smtClean="0"/>
              <a:t>.</a:t>
            </a:r>
          </a:p>
          <a:p>
            <a:pPr algn="just"/>
            <a:endParaRPr lang="ar-EG" sz="3600" b="1" dirty="0">
              <a:latin typeface="Arial"/>
              <a:cs typeface="Arial"/>
            </a:endParaRPr>
          </a:p>
          <a:p>
            <a:pPr algn="just"/>
            <a:r>
              <a:rPr lang="ar-EG" sz="3600" b="1" dirty="0" smtClean="0">
                <a:solidFill>
                  <a:srgbClr val="FF0000"/>
                </a:solidFill>
                <a:latin typeface="Arial"/>
                <a:cs typeface="Arial"/>
              </a:rPr>
              <a:t>♦</a:t>
            </a:r>
            <a:r>
              <a:rPr lang="ar-EG" sz="3600" b="1" dirty="0" smtClean="0">
                <a:latin typeface="Arial"/>
                <a:cs typeface="Arial"/>
              </a:rPr>
              <a:t>  </a:t>
            </a:r>
            <a:r>
              <a:rPr lang="ar-EG" sz="3600" b="1" dirty="0" smtClean="0">
                <a:solidFill>
                  <a:srgbClr val="FFC000"/>
                </a:solidFill>
                <a:latin typeface="Arial"/>
                <a:cs typeface="Arial"/>
              </a:rPr>
              <a:t>لكى </a:t>
            </a:r>
            <a:r>
              <a:rPr lang="ar-EG" sz="3600" b="1" dirty="0">
                <a:solidFill>
                  <a:srgbClr val="FFC000"/>
                </a:solidFill>
                <a:latin typeface="Arial"/>
                <a:cs typeface="Arial"/>
              </a:rPr>
              <a:t>نفهم </a:t>
            </a:r>
            <a:r>
              <a:rPr lang="ar-EG" sz="3600" b="1" dirty="0" err="1">
                <a:solidFill>
                  <a:srgbClr val="FFC000"/>
                </a:solidFill>
                <a:latin typeface="Arial"/>
                <a:cs typeface="Arial"/>
              </a:rPr>
              <a:t>المعانى</a:t>
            </a:r>
            <a:r>
              <a:rPr lang="ar-EG" sz="3600" b="1" dirty="0">
                <a:solidFill>
                  <a:srgbClr val="FFC000"/>
                </a:solidFill>
                <a:latin typeface="Arial"/>
                <a:cs typeface="Arial"/>
              </a:rPr>
              <a:t> المقصودة بهذه الكلمات أو العبارات أو الجمل ، يجب أن نبحث في الشروط التي يجب توافرها حتى يكون للكلمات أو الجمل أو القضايا معنى . ونظرا لاختلاف الفلاسفة والمناطقة في تحديد هذه الشروط ؛ نشأت نظريات كثيرة في المعنى .</a:t>
            </a:r>
            <a:endParaRPr lang="ar-SA" sz="3600" b="1" dirty="0">
              <a:solidFill>
                <a:srgbClr val="FFC000"/>
              </a:solidFill>
            </a:endParaRPr>
          </a:p>
        </p:txBody>
      </p:sp>
    </p:spTree>
    <p:extLst>
      <p:ext uri="{BB962C8B-B14F-4D97-AF65-F5344CB8AC3E}">
        <p14:creationId xmlns:p14="http://schemas.microsoft.com/office/powerpoint/2010/main" val="2821362726"/>
      </p:ext>
    </p:extLst>
  </p:cSld>
  <p:clrMapOvr>
    <a:masterClrMapping/>
  </p:clrMapOvr>
  <mc:AlternateContent xmlns:mc="http://schemas.openxmlformats.org/markup-compatibility/2006">
    <mc:Choice xmlns:p14="http://schemas.microsoft.com/office/powerpoint/2010/main" Requires="p14">
      <p:transition spd="med">
        <p14:prism dir="r" isContent="1"/>
        <p:sndAc>
          <p:stSnd>
            <p:snd r:embed="rId2" name="arrow.wav"/>
          </p:stSnd>
        </p:sndAc>
      </p:transition>
    </mc:Choice>
    <mc:Fallback>
      <p:transition spd="med">
        <p:fade/>
        <p:sndAc>
          <p:stSnd>
            <p:snd r:embed="rId2"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body" idx="1"/>
          </p:nvPr>
        </p:nvSpPr>
        <p:spPr>
          <a:xfrm>
            <a:off x="0" y="0"/>
            <a:ext cx="9144000" cy="6858000"/>
          </a:xfrm>
        </p:spPr>
        <p:txBody>
          <a:bodyPr>
            <a:normAutofit/>
          </a:bodyPr>
          <a:lstStyle/>
          <a:p>
            <a:pPr algn="just"/>
            <a:r>
              <a:rPr lang="ar-SA" sz="3600" b="1" dirty="0"/>
              <a:t>هناك تصنيفات مختلفة لنظريات المعنى  ، فمثلا ، تجد في موسوعة الفلسفة تصنيفا لنظريات المعنى في ثلاث نظريات هي : نظرية الإشارة  </a:t>
            </a:r>
            <a:r>
              <a:rPr lang="en-US" sz="3600" b="1" dirty="0"/>
              <a:t>reference theory  ، </a:t>
            </a:r>
            <a:r>
              <a:rPr lang="ar-SA" sz="3600" b="1" dirty="0"/>
              <a:t>والنظرية الأفكار </a:t>
            </a:r>
            <a:r>
              <a:rPr lang="en-US" sz="3600" b="1" dirty="0"/>
              <a:t>ideational theory  ، </a:t>
            </a:r>
            <a:r>
              <a:rPr lang="ar-SA" sz="3600" b="1" dirty="0"/>
              <a:t>ونظرية المنبه والاستجابة </a:t>
            </a:r>
            <a:r>
              <a:rPr lang="en-US" sz="3600" b="1" dirty="0"/>
              <a:t>stimulus – response </a:t>
            </a:r>
            <a:r>
              <a:rPr lang="en-US" sz="3600" b="1" dirty="0" smtClean="0"/>
              <a:t>theory</a:t>
            </a:r>
          </a:p>
          <a:p>
            <a:pPr algn="just"/>
            <a:endParaRPr lang="en-US" sz="3600" b="1" dirty="0"/>
          </a:p>
          <a:p>
            <a:pPr algn="just"/>
            <a:endParaRPr lang="en-US" sz="3600" b="1" dirty="0"/>
          </a:p>
        </p:txBody>
      </p:sp>
    </p:spTree>
    <p:extLst>
      <p:ext uri="{BB962C8B-B14F-4D97-AF65-F5344CB8AC3E}">
        <p14:creationId xmlns:p14="http://schemas.microsoft.com/office/powerpoint/2010/main" val="4104809293"/>
      </p:ext>
    </p:extLst>
  </p:cSld>
  <p:clrMapOvr>
    <a:masterClrMapping/>
  </p:clrMapOvr>
  <mc:AlternateContent xmlns:mc="http://schemas.openxmlformats.org/markup-compatibility/2006" xmlns:p14="http://schemas.microsoft.com/office/powerpoint/2010/main">
    <mc:Choice Requires="p14">
      <p:transition spd="slow" p14:dur="1600">
        <p14:prism dir="r" isContent="1"/>
        <p:sndAc>
          <p:stSnd>
            <p:snd r:embed="rId2" name="arrow.wav"/>
          </p:stSnd>
        </p:sndAc>
      </p:transition>
    </mc:Choice>
    <mc:Fallback xmlns="">
      <p:transition spd="slow">
        <p:fade/>
        <p:sndAc>
          <p:stSnd>
            <p:snd r:embed="rId3"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7772400" cy="1362456"/>
          </a:xfrm>
        </p:spPr>
        <p:txBody>
          <a:bodyPr/>
          <a:lstStyle/>
          <a:p>
            <a:pPr algn="ctr"/>
            <a:r>
              <a:rPr lang="ar-EG" dirty="0" smtClean="0">
                <a:solidFill>
                  <a:srgbClr val="FFFF00"/>
                </a:solidFill>
                <a:cs typeface="PT Bold Heading" pitchFamily="2" charset="-78"/>
              </a:rPr>
              <a:t>تصنيف نظريات المعنى </a:t>
            </a:r>
            <a:endParaRPr lang="ar-SA" dirty="0">
              <a:solidFill>
                <a:srgbClr val="FFFF00"/>
              </a:solidFill>
              <a:cs typeface="PT Bold Heading" pitchFamily="2" charset="-78"/>
            </a:endParaRPr>
          </a:p>
        </p:txBody>
      </p:sp>
      <p:sp>
        <p:nvSpPr>
          <p:cNvPr id="3" name="عنصر نائب للنص 2"/>
          <p:cNvSpPr>
            <a:spLocks noGrp="1"/>
          </p:cNvSpPr>
          <p:nvPr>
            <p:ph type="body" idx="1"/>
          </p:nvPr>
        </p:nvSpPr>
        <p:spPr>
          <a:xfrm>
            <a:off x="0" y="1772816"/>
            <a:ext cx="9144000" cy="5085184"/>
          </a:xfrm>
          <a:ln>
            <a:solidFill>
              <a:srgbClr val="FFFF00"/>
            </a:solidFill>
          </a:ln>
        </p:spPr>
        <p:txBody>
          <a:bodyPr/>
          <a:lstStyle/>
          <a:p>
            <a:r>
              <a:rPr lang="ar-EG" dirty="0" smtClean="0"/>
              <a:t>          </a:t>
            </a:r>
          </a:p>
          <a:p>
            <a:endParaRPr lang="ar-EG" dirty="0"/>
          </a:p>
          <a:p>
            <a:endParaRPr lang="ar-EG" dirty="0" smtClean="0"/>
          </a:p>
          <a:p>
            <a:endParaRPr lang="ar-EG" dirty="0"/>
          </a:p>
          <a:p>
            <a:endParaRPr lang="ar-EG" dirty="0" smtClean="0"/>
          </a:p>
          <a:p>
            <a:r>
              <a:rPr lang="ar-EG" dirty="0" smtClean="0"/>
              <a:t> </a:t>
            </a:r>
          </a:p>
          <a:p>
            <a:r>
              <a:rPr lang="ar-EG" sz="3200" dirty="0" smtClean="0">
                <a:cs typeface="AL-Mateen" pitchFamily="2" charset="-78"/>
              </a:rPr>
              <a:t>الإشارة           الأفكار              السلوكية              التحقق            البرجماتية      الاستعمال</a:t>
            </a:r>
            <a:endParaRPr lang="ar-SA" sz="3200" dirty="0">
              <a:cs typeface="AL-Mateen" pitchFamily="2" charset="-78"/>
            </a:endParaRPr>
          </a:p>
        </p:txBody>
      </p:sp>
      <p:sp>
        <p:nvSpPr>
          <p:cNvPr id="43" name="سهم للأسفل 42"/>
          <p:cNvSpPr/>
          <p:nvPr/>
        </p:nvSpPr>
        <p:spPr>
          <a:xfrm>
            <a:off x="4355976" y="1844824"/>
            <a:ext cx="432048" cy="792088"/>
          </a:xfrm>
          <a:prstGeom prst="downArrow">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5" name="علامة الطرح 44"/>
          <p:cNvSpPr/>
          <p:nvPr/>
        </p:nvSpPr>
        <p:spPr>
          <a:xfrm flipV="1">
            <a:off x="-1188640" y="2514832"/>
            <a:ext cx="11305256" cy="201378"/>
          </a:xfrm>
          <a:prstGeom prst="mathMinus">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SA"/>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6827" y="2682630"/>
            <a:ext cx="487363" cy="1299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2708198"/>
            <a:ext cx="424978" cy="1274300"/>
          </a:xfrm>
          <a:prstGeom prst="rect">
            <a:avLst/>
          </a:prstGeom>
          <a:ln/>
        </p:spPr>
        <p:style>
          <a:lnRef idx="3">
            <a:schemeClr val="lt1"/>
          </a:lnRef>
          <a:fillRef idx="1">
            <a:schemeClr val="accent3"/>
          </a:fillRef>
          <a:effectRef idx="1">
            <a:schemeClr val="accent3"/>
          </a:effectRef>
          <a:fontRef idx="minor">
            <a:schemeClr val="lt1"/>
          </a:fontRef>
        </p:style>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304" y="2716210"/>
            <a:ext cx="316800" cy="1193109"/>
          </a:xfrm>
          <a:prstGeom prst="rect">
            <a:avLst/>
          </a:prstGeom>
          <a:ln/>
        </p:spPr>
        <p:style>
          <a:lnRef idx="3">
            <a:schemeClr val="lt1"/>
          </a:lnRef>
          <a:fillRef idx="1">
            <a:schemeClr val="accent2"/>
          </a:fillRef>
          <a:effectRef idx="1">
            <a:schemeClr val="accent2"/>
          </a:effectRef>
          <a:fontRef idx="minor">
            <a:schemeClr val="lt1"/>
          </a:fontRef>
        </p:style>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1440" y="2724838"/>
            <a:ext cx="438512" cy="1193109"/>
          </a:xfrm>
          <a:prstGeom prst="rect">
            <a:avLst/>
          </a:prstGeom>
          <a:ln/>
        </p:spPr>
        <p:style>
          <a:lnRef idx="2">
            <a:schemeClr val="accent4">
              <a:shade val="50000"/>
            </a:schemeClr>
          </a:lnRef>
          <a:fillRef idx="1">
            <a:schemeClr val="accent4"/>
          </a:fillRef>
          <a:effectRef idx="0">
            <a:schemeClr val="accent4"/>
          </a:effectRef>
          <a:fontRef idx="minor">
            <a:schemeClr val="lt1"/>
          </a:fontRef>
        </p:style>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3295" y="2711895"/>
            <a:ext cx="488465" cy="1201737"/>
          </a:xfrm>
          <a:prstGeom prst="rect">
            <a:avLst/>
          </a:prstGeom>
          <a:ln/>
        </p:spPr>
        <p:style>
          <a:lnRef idx="1">
            <a:schemeClr val="accent3"/>
          </a:lnRef>
          <a:fillRef idx="3">
            <a:schemeClr val="accent3"/>
          </a:fillRef>
          <a:effectRef idx="2">
            <a:schemeClr val="accent3"/>
          </a:effectRef>
          <a:fontRef idx="minor">
            <a:schemeClr val="lt1"/>
          </a:fontRef>
        </p:style>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29" y="2734319"/>
            <a:ext cx="360040" cy="1248179"/>
          </a:xfrm>
          <a:prstGeom prst="rect">
            <a:avLst/>
          </a:prstGeom>
          <a:ln/>
        </p:spPr>
        <p:style>
          <a:lnRef idx="2">
            <a:schemeClr val="accent4">
              <a:shade val="50000"/>
            </a:schemeClr>
          </a:lnRef>
          <a:fillRef idx="1">
            <a:schemeClr val="accent4"/>
          </a:fillRef>
          <a:effectRef idx="0">
            <a:schemeClr val="accent4"/>
          </a:effectRef>
          <a:fontRef idx="minor">
            <a:schemeClr val="lt1"/>
          </a:fontRef>
        </p:style>
      </p:pic>
    </p:spTree>
    <p:extLst>
      <p:ext uri="{BB962C8B-B14F-4D97-AF65-F5344CB8AC3E}">
        <p14:creationId xmlns:p14="http://schemas.microsoft.com/office/powerpoint/2010/main" val="3378381"/>
      </p:ext>
    </p:extLst>
  </p:cSld>
  <p:clrMapOvr>
    <a:masterClrMapping/>
  </p:clrMapOvr>
  <mc:AlternateContent xmlns:mc="http://schemas.openxmlformats.org/markup-compatibility/2006">
    <mc:Choice xmlns:p14="http://schemas.microsoft.com/office/powerpoint/2010/main" Requires="p14">
      <p:transition spd="slow">
        <p14:doors dir="vert"/>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normAutofit/>
          </a:bodyPr>
          <a:lstStyle/>
          <a:p>
            <a:pPr algn="just"/>
            <a:r>
              <a:rPr lang="ar-SA" sz="3600" b="1" dirty="0">
                <a:solidFill>
                  <a:srgbClr val="FFFF00"/>
                </a:solidFill>
                <a:cs typeface="PT Bold Heading" pitchFamily="2" charset="-78"/>
              </a:rPr>
              <a:t>1-	النظرية </a:t>
            </a:r>
            <a:r>
              <a:rPr lang="ar-SA" sz="3600" b="1" dirty="0" smtClean="0">
                <a:solidFill>
                  <a:srgbClr val="FFFF00"/>
                </a:solidFill>
                <a:cs typeface="PT Bold Heading" pitchFamily="2" charset="-78"/>
              </a:rPr>
              <a:t>الإشارية</a:t>
            </a:r>
            <a:r>
              <a:rPr lang="ar-EG" sz="3600" b="1" dirty="0" smtClean="0">
                <a:solidFill>
                  <a:srgbClr val="FFFF00"/>
                </a:solidFill>
                <a:cs typeface="PT Bold Heading" pitchFamily="2" charset="-78"/>
              </a:rPr>
              <a:t>   </a:t>
            </a:r>
            <a:r>
              <a:rPr lang="ar-SA" sz="3600" b="1" dirty="0" smtClean="0">
                <a:solidFill>
                  <a:srgbClr val="FFFF00"/>
                </a:solidFill>
                <a:cs typeface="PT Bold Heading" pitchFamily="2" charset="-78"/>
              </a:rPr>
              <a:t>: </a:t>
            </a:r>
            <a:endParaRPr lang="ar-SA" sz="3600" b="1" dirty="0">
              <a:solidFill>
                <a:srgbClr val="FFFF00"/>
              </a:solidFill>
              <a:cs typeface="PT Bold Heading" pitchFamily="2" charset="-78"/>
            </a:endParaRPr>
          </a:p>
          <a:p>
            <a:pPr algn="just"/>
            <a:r>
              <a:rPr lang="ar-SA" sz="3600" b="1" dirty="0"/>
              <a:t>تعتبر النظرية الإشارية هي أبسط نظريات المعنى وأكثرها وضوحاً، وإن لم تكن أكثرها صواباً . وتذهب هذه النظرية إلى أن معنى التعبير هو الموضوع أو الشيء الذي يشير إليه، وأن ذلك الموضوع أو الشيء المشار إليه هو معنى التعبير. وعادةً ما يركز دعاة هذه النظرية على اسم العلم </a:t>
            </a:r>
            <a:r>
              <a:rPr lang="en-US" sz="3600" b="1" dirty="0"/>
              <a:t>proper name </a:t>
            </a:r>
            <a:r>
              <a:rPr lang="ar-SA" sz="3600" b="1" dirty="0"/>
              <a:t>بوصفه الوحدة النموذجية للمعنى. ففي حالة </a:t>
            </a:r>
            <a:r>
              <a:rPr lang="ar-SA" sz="3600" b="1" dirty="0" err="1"/>
              <a:t>إسم</a:t>
            </a:r>
            <a:r>
              <a:rPr lang="ar-SA" sz="3600" b="1" dirty="0"/>
              <a:t> العلم يبدو كل شيء بسيط، إذ نجد أن معنى الاسم </a:t>
            </a:r>
            <a:r>
              <a:rPr lang="ar-SA" sz="3600" b="1" dirty="0" smtClean="0"/>
              <a:t>«</a:t>
            </a:r>
            <a:r>
              <a:rPr lang="ar-EG" sz="3600" b="1" dirty="0" smtClean="0"/>
              <a:t>محمد </a:t>
            </a:r>
            <a:r>
              <a:rPr lang="ar-SA" sz="3600" b="1" dirty="0" smtClean="0"/>
              <a:t>" </a:t>
            </a:r>
            <a:r>
              <a:rPr lang="ar-SA" sz="3600" b="1" dirty="0"/>
              <a:t>هو الرجل المسمى بهذا </a:t>
            </a:r>
            <a:r>
              <a:rPr lang="ar-SA" sz="3600" b="1" dirty="0" err="1"/>
              <a:t>الإسم</a:t>
            </a:r>
            <a:r>
              <a:rPr lang="ar-SA" sz="3600" b="1" dirty="0"/>
              <a:t>. وبتعميم هذا التفسير يمكن القول أنه لكي يكون لأي كلمة معنى يجب أن تسمي، أو تُعين، أو تشير إلى شيء ما بخلاف نفسها . وهذا يعني أن معنى التعبير هو </a:t>
            </a:r>
            <a:r>
              <a:rPr lang="ar-SA" sz="3600" b="1" dirty="0" smtClean="0"/>
              <a:t>مدلوله</a:t>
            </a:r>
            <a:r>
              <a:rPr lang="ar-EG" sz="3600" b="1" dirty="0" smtClean="0"/>
              <a:t> (</a:t>
            </a:r>
            <a:r>
              <a:rPr lang="ar-SA" sz="3600" b="1" dirty="0" smtClean="0"/>
              <a:t> </a:t>
            </a:r>
            <a:r>
              <a:rPr lang="ar-SA" sz="3600" b="1" dirty="0"/>
              <a:t>أو </a:t>
            </a:r>
            <a:r>
              <a:rPr lang="ar-SA" sz="3600" b="1" dirty="0" err="1" smtClean="0"/>
              <a:t>ماصدقه</a:t>
            </a:r>
            <a:r>
              <a:rPr lang="ar-EG" sz="3600" b="1" dirty="0" smtClean="0"/>
              <a:t>)  .</a:t>
            </a:r>
            <a:endParaRPr lang="ar-SA" sz="3600" b="1" dirty="0"/>
          </a:p>
        </p:txBody>
      </p:sp>
    </p:spTree>
    <p:extLst>
      <p:ext uri="{BB962C8B-B14F-4D97-AF65-F5344CB8AC3E}">
        <p14:creationId xmlns:p14="http://schemas.microsoft.com/office/powerpoint/2010/main" val="1253418632"/>
      </p:ext>
    </p:extLst>
  </p:cSld>
  <p:clrMapOvr>
    <a:masterClrMapping/>
  </p:clrMapOvr>
  <mc:AlternateContent xmlns:mc="http://schemas.openxmlformats.org/markup-compatibility/2006" xmlns:p14="http://schemas.microsoft.com/office/powerpoint/2010/main">
    <mc:Choice Requires="p14">
      <p:transition p14:dur="250">
        <p14:prism dir="r"/>
        <p:sndAc>
          <p:stSnd>
            <p:snd r:embed="rId2" name="camera.wav"/>
          </p:stSnd>
        </p:sndAc>
      </p:transition>
    </mc:Choice>
    <mc:Fallback xmlns="">
      <p:transition>
        <p:fade/>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746375"/>
            <a:ext cx="7772400"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وان 1"/>
          <p:cNvSpPr>
            <a:spLocks noGrp="1"/>
          </p:cNvSpPr>
          <p:nvPr>
            <p:ph type="body" idx="1"/>
          </p:nvPr>
        </p:nvSpPr>
        <p:spPr>
          <a:xfrm>
            <a:off x="0" y="0"/>
            <a:ext cx="9144000" cy="6858000"/>
          </a:xfrm>
        </p:spPr>
        <p:txBody>
          <a:bodyPr>
            <a:normAutofit fontScale="92500" lnSpcReduction="10000"/>
          </a:bodyPr>
          <a:lstStyle/>
          <a:p>
            <a:pPr algn="just"/>
            <a:r>
              <a:rPr lang="ar-SA" b="1" dirty="0">
                <a:solidFill>
                  <a:srgbClr val="FFFF00"/>
                </a:solidFill>
                <a:cs typeface="PT Bold Heading" pitchFamily="2" charset="-78"/>
              </a:rPr>
              <a:t>2-</a:t>
            </a:r>
            <a:r>
              <a:rPr lang="ar-SA" dirty="0">
                <a:cs typeface="PT Bold Heading" pitchFamily="2" charset="-78"/>
              </a:rPr>
              <a:t>	</a:t>
            </a:r>
            <a:r>
              <a:rPr lang="ar-SA" sz="3500" b="1" dirty="0">
                <a:solidFill>
                  <a:srgbClr val="FFFF00"/>
                </a:solidFill>
                <a:cs typeface="PT Bold Heading" pitchFamily="2" charset="-78"/>
              </a:rPr>
              <a:t> نظرية </a:t>
            </a:r>
            <a:r>
              <a:rPr lang="ar-SA" sz="3500" b="1" dirty="0" smtClean="0">
                <a:solidFill>
                  <a:srgbClr val="FFFF00"/>
                </a:solidFill>
                <a:cs typeface="PT Bold Heading" pitchFamily="2" charset="-78"/>
              </a:rPr>
              <a:t>الأفكار</a:t>
            </a:r>
            <a:r>
              <a:rPr lang="ar-EG" sz="3500" b="1" dirty="0" smtClean="0">
                <a:solidFill>
                  <a:srgbClr val="FFFF00"/>
                </a:solidFill>
                <a:cs typeface="PT Bold Heading" pitchFamily="2" charset="-78"/>
              </a:rPr>
              <a:t> ( أفلاطون ، وجون لوك  ) </a:t>
            </a:r>
            <a:r>
              <a:rPr lang="ar-SA" sz="3500" b="1" dirty="0" smtClean="0">
                <a:solidFill>
                  <a:srgbClr val="FFFF00"/>
                </a:solidFill>
                <a:cs typeface="PT Bold Heading" pitchFamily="2" charset="-78"/>
              </a:rPr>
              <a:t>: </a:t>
            </a:r>
            <a:r>
              <a:rPr lang="ar-SA" sz="3500" b="1" dirty="0" smtClean="0">
                <a:cs typeface="PT Bold Heading" pitchFamily="2" charset="-78"/>
              </a:rPr>
              <a:t>  </a:t>
            </a:r>
            <a:endParaRPr lang="ar-EG" sz="3500" b="1" dirty="0" smtClean="0">
              <a:cs typeface="PT Bold Heading" pitchFamily="2" charset="-78"/>
            </a:endParaRPr>
          </a:p>
          <a:p>
            <a:pPr algn="just"/>
            <a:r>
              <a:rPr lang="ar-SA" sz="3500" b="1" dirty="0" smtClean="0">
                <a:solidFill>
                  <a:srgbClr val="FFC000"/>
                </a:solidFill>
              </a:rPr>
              <a:t>تذهب </a:t>
            </a:r>
            <a:r>
              <a:rPr lang="ar-SA" sz="3500" b="1" dirty="0">
                <a:solidFill>
                  <a:srgbClr val="FFC000"/>
                </a:solidFill>
              </a:rPr>
              <a:t>نظرية الأفكار إلى أن معنى اللفظ )الكلمة أو التعبير( هو الفكرة </a:t>
            </a:r>
            <a:r>
              <a:rPr lang="en-US" sz="3500" b="1" dirty="0">
                <a:solidFill>
                  <a:srgbClr val="FFC000"/>
                </a:solidFill>
              </a:rPr>
              <a:t>Idea </a:t>
            </a:r>
            <a:r>
              <a:rPr lang="ar-SA" sz="3500" b="1" dirty="0">
                <a:solidFill>
                  <a:srgbClr val="FFC000"/>
                </a:solidFill>
              </a:rPr>
              <a:t>المصاحبة للفظ في ذهن من يستخدمه، وكذا في ذهن من يسمعه حتى يتحقق الاتصال بين الأفراد . فالألفاظ عند دُعاة هذه النظرية تُستخدم في نقل وتوصيل الأفكار من ذهن شخص إلى ذهن شخص آخر، وإن هذه الأفكار تكون هي معاني تلك الألفاظ، وهكذا يمكن تلخيص المقولات الأساسية للنظرية الخاصة بالأفكار فيما يلي:</a:t>
            </a:r>
          </a:p>
          <a:p>
            <a:pPr algn="just"/>
            <a:r>
              <a:rPr lang="ar-SA" sz="3500" b="1" dirty="0">
                <a:solidFill>
                  <a:srgbClr val="FFC000"/>
                </a:solidFill>
              </a:rPr>
              <a:t>أ‌-	أن اللفظ لا يكون له معنى إلا إذا كانت هناك فكرة تصاحب استخدامه في ذهن من يستخدمه</a:t>
            </a:r>
            <a:r>
              <a:rPr lang="ar-SA" sz="3500" b="1" dirty="0" smtClean="0">
                <a:solidFill>
                  <a:srgbClr val="FFC000"/>
                </a:solidFill>
              </a:rPr>
              <a:t>.</a:t>
            </a:r>
            <a:r>
              <a:rPr lang="ar-EG" sz="3500" b="1" dirty="0" smtClean="0">
                <a:solidFill>
                  <a:srgbClr val="FFC000"/>
                </a:solidFill>
              </a:rPr>
              <a:t> </a:t>
            </a:r>
            <a:r>
              <a:rPr lang="ar-EG" sz="3500" b="1" dirty="0" err="1" smtClean="0">
                <a:solidFill>
                  <a:srgbClr val="FFFF00"/>
                </a:solidFill>
                <a:cs typeface="PT Bold Heading" pitchFamily="2" charset="-78"/>
              </a:rPr>
              <a:t>المعانى</a:t>
            </a:r>
            <a:r>
              <a:rPr lang="ar-EG" sz="3500" b="1" dirty="0" smtClean="0">
                <a:solidFill>
                  <a:srgbClr val="FFFF00"/>
                </a:solidFill>
                <a:cs typeface="PT Bold Heading" pitchFamily="2" charset="-78"/>
              </a:rPr>
              <a:t> كامنة </a:t>
            </a:r>
            <a:r>
              <a:rPr lang="ar-EG" sz="3500" b="1" dirty="0" err="1" smtClean="0">
                <a:solidFill>
                  <a:srgbClr val="FFFF00"/>
                </a:solidFill>
                <a:cs typeface="PT Bold Heading" pitchFamily="2" charset="-78"/>
              </a:rPr>
              <a:t>فى</a:t>
            </a:r>
            <a:r>
              <a:rPr lang="ar-EG" sz="3500" b="1" dirty="0" smtClean="0">
                <a:solidFill>
                  <a:srgbClr val="FFFF00"/>
                </a:solidFill>
                <a:cs typeface="PT Bold Heading" pitchFamily="2" charset="-78"/>
              </a:rPr>
              <a:t> الذهن </a:t>
            </a:r>
            <a:endParaRPr lang="ar-SA" sz="3500" b="1" dirty="0">
              <a:solidFill>
                <a:srgbClr val="FFFF00"/>
              </a:solidFill>
              <a:cs typeface="PT Bold Heading" pitchFamily="2" charset="-78"/>
            </a:endParaRPr>
          </a:p>
          <a:p>
            <a:pPr algn="just"/>
            <a:r>
              <a:rPr lang="ar-SA" sz="3500" b="1" dirty="0">
                <a:solidFill>
                  <a:srgbClr val="FFC000"/>
                </a:solidFill>
              </a:rPr>
              <a:t>ب‌-	أن الفكرة هي معنى اللفظ ، وبالتالي يكون أي لفظين مترادفين حينما تتوحد الفكرة التي تصاحب استخدامهما في ذهن من يستخدمهما.</a:t>
            </a:r>
          </a:p>
          <a:p>
            <a:pPr algn="just"/>
            <a:r>
              <a:rPr lang="ar-SA" sz="3500" b="1" dirty="0">
                <a:solidFill>
                  <a:srgbClr val="FFC000"/>
                </a:solidFill>
              </a:rPr>
              <a:t>ت‌-	أن الإنسان لا يكون قد ذكر معنى اللفظ لشخص ما إلا حينما يبين لذلك الشخص الفكرة التي تصاحبه في ذهن </a:t>
            </a:r>
            <a:r>
              <a:rPr lang="ar-SA" sz="3500" b="1" dirty="0" smtClean="0">
                <a:solidFill>
                  <a:srgbClr val="FFC000"/>
                </a:solidFill>
              </a:rPr>
              <a:t>من</a:t>
            </a:r>
            <a:r>
              <a:rPr lang="ar-EG" sz="3500" b="1" dirty="0" smtClean="0">
                <a:solidFill>
                  <a:srgbClr val="FFC000"/>
                </a:solidFill>
              </a:rPr>
              <a:t> </a:t>
            </a:r>
            <a:r>
              <a:rPr lang="ar-SA" sz="3500" b="1" dirty="0" smtClean="0">
                <a:solidFill>
                  <a:srgbClr val="FFC000"/>
                </a:solidFill>
              </a:rPr>
              <a:t>يستخدمه</a:t>
            </a:r>
            <a:r>
              <a:rPr lang="ar-SA" sz="3500" b="1" dirty="0">
                <a:solidFill>
                  <a:srgbClr val="FFC000"/>
                </a:solidFill>
              </a:rPr>
              <a:t>.</a:t>
            </a:r>
          </a:p>
          <a:p>
            <a:pPr algn="just"/>
            <a:endParaRPr lang="ar-SA" sz="3500" b="1" dirty="0"/>
          </a:p>
        </p:txBody>
      </p:sp>
    </p:spTree>
    <p:extLst>
      <p:ext uri="{BB962C8B-B14F-4D97-AF65-F5344CB8AC3E}">
        <p14:creationId xmlns:p14="http://schemas.microsoft.com/office/powerpoint/2010/main" val="1084722169"/>
      </p:ext>
    </p:extLst>
  </p:cSld>
  <p:clrMapOvr>
    <a:masterClrMapping/>
  </p:clrMapOvr>
  <mc:AlternateContent xmlns:mc="http://schemas.openxmlformats.org/markup-compatibility/2006" xmlns:p14="http://schemas.microsoft.com/office/powerpoint/2010/main">
    <mc:Choice Requires="p14">
      <p:transition spd="slow" p14:dur="1600">
        <p14:gallery dir="r"/>
        <p:sndAc>
          <p:stSnd>
            <p:snd r:embed="rId2" name="laser.wav"/>
          </p:stSnd>
        </p:sndAc>
      </p:transition>
    </mc:Choice>
    <mc:Fallback xmlns="">
      <p:transition spd="slow">
        <p:fade/>
        <p:sndAc>
          <p:stSnd>
            <p:snd r:embed="rId4" name="laser.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a:lstStyle/>
          <a:p>
            <a:pPr algn="just"/>
            <a:r>
              <a:rPr lang="ar-SA" sz="3200" b="1" dirty="0" smtClean="0">
                <a:solidFill>
                  <a:srgbClr val="27C30D"/>
                </a:solidFill>
                <a:cs typeface="PT Bold Heading" pitchFamily="2" charset="-78"/>
              </a:rPr>
              <a:t>3-</a:t>
            </a:r>
            <a:r>
              <a:rPr lang="en-US" sz="3200" b="1" dirty="0" smtClean="0">
                <a:solidFill>
                  <a:srgbClr val="27C30D"/>
                </a:solidFill>
                <a:cs typeface="PT Bold Heading" pitchFamily="2" charset="-78"/>
              </a:rPr>
              <a:t> </a:t>
            </a:r>
            <a:r>
              <a:rPr lang="ar-SA" sz="3200" b="1" dirty="0" smtClean="0">
                <a:solidFill>
                  <a:srgbClr val="27C30D"/>
                </a:solidFill>
                <a:cs typeface="PT Bold Heading" pitchFamily="2" charset="-78"/>
              </a:rPr>
              <a:t>النظرية السلوكية</a:t>
            </a:r>
            <a:r>
              <a:rPr lang="ar-EG" sz="3200" b="1" dirty="0" smtClean="0">
                <a:solidFill>
                  <a:srgbClr val="27C30D"/>
                </a:solidFill>
                <a:cs typeface="PT Bold Heading" pitchFamily="2" charset="-78"/>
              </a:rPr>
              <a:t> </a:t>
            </a:r>
            <a:r>
              <a:rPr lang="ar-SA" sz="3200" b="1" dirty="0" smtClean="0">
                <a:solidFill>
                  <a:srgbClr val="27C30D"/>
                </a:solidFill>
                <a:cs typeface="PT Bold Heading" pitchFamily="2" charset="-78"/>
              </a:rPr>
              <a:t>:</a:t>
            </a:r>
            <a:endParaRPr lang="ar-SA" sz="3200" b="1" dirty="0">
              <a:solidFill>
                <a:srgbClr val="27C30D"/>
              </a:solidFill>
              <a:cs typeface="PT Bold Heading" pitchFamily="2" charset="-78"/>
            </a:endParaRPr>
          </a:p>
          <a:p>
            <a:pPr algn="just"/>
            <a:r>
              <a:rPr lang="ar-SA" sz="3200" b="1" dirty="0">
                <a:solidFill>
                  <a:schemeClr val="accent2">
                    <a:lumMod val="20000"/>
                    <a:lumOff val="80000"/>
                  </a:schemeClr>
                </a:solidFill>
              </a:rPr>
              <a:t>تذهب النظرية السلوكية </a:t>
            </a:r>
            <a:r>
              <a:rPr lang="ar-SA" sz="3200" b="1" dirty="0" smtClean="0">
                <a:solidFill>
                  <a:schemeClr val="accent2">
                    <a:lumMod val="20000"/>
                    <a:lumOff val="80000"/>
                  </a:schemeClr>
                </a:solidFill>
              </a:rPr>
              <a:t>أو </a:t>
            </a:r>
            <a:r>
              <a:rPr lang="ar-SA" sz="3200" b="1" dirty="0">
                <a:solidFill>
                  <a:schemeClr val="accent2">
                    <a:lumMod val="20000"/>
                    <a:lumOff val="80000"/>
                  </a:schemeClr>
                </a:solidFill>
              </a:rPr>
              <a:t>نظرية المثير-الاستجابة </a:t>
            </a:r>
            <a:r>
              <a:rPr lang="en-US" sz="3200" b="1" dirty="0">
                <a:solidFill>
                  <a:schemeClr val="accent2">
                    <a:lumMod val="20000"/>
                    <a:lumOff val="80000"/>
                  </a:schemeClr>
                </a:solidFill>
              </a:rPr>
              <a:t>stimulus-response   theory  </a:t>
            </a:r>
            <a:r>
              <a:rPr lang="ar-SA" sz="3200" b="1" dirty="0" smtClean="0">
                <a:solidFill>
                  <a:schemeClr val="accent2">
                    <a:lumMod val="20000"/>
                    <a:lumOff val="80000"/>
                  </a:schemeClr>
                </a:solidFill>
              </a:rPr>
              <a:t>إلى </a:t>
            </a:r>
            <a:r>
              <a:rPr lang="ar-SA" sz="3200" b="1" dirty="0">
                <a:solidFill>
                  <a:schemeClr val="accent2">
                    <a:lumMod val="20000"/>
                    <a:lumOff val="80000"/>
                  </a:schemeClr>
                </a:solidFill>
              </a:rPr>
              <a:t>أن التعبير يكون ذا معنى إذا أعقب نطق المتكلم له استجابات سلوكية معينة لدى السامعين . وبالتالي يكون التعبيران مترادفين إذا كان </a:t>
            </a:r>
            <a:r>
              <a:rPr lang="ar-SA" sz="3200" b="1" dirty="0" smtClean="0">
                <a:solidFill>
                  <a:schemeClr val="accent2">
                    <a:lumMod val="20000"/>
                    <a:lumOff val="80000"/>
                  </a:schemeClr>
                </a:solidFill>
              </a:rPr>
              <a:t>نطقهما</a:t>
            </a:r>
            <a:r>
              <a:rPr lang="ar-EG" sz="3200" b="1" dirty="0" smtClean="0">
                <a:solidFill>
                  <a:schemeClr val="accent2">
                    <a:lumMod val="20000"/>
                    <a:lumOff val="80000"/>
                  </a:schemeClr>
                </a:solidFill>
              </a:rPr>
              <a:t> </a:t>
            </a:r>
            <a:r>
              <a:rPr lang="ar-SA" sz="3200" b="1" dirty="0" smtClean="0">
                <a:solidFill>
                  <a:schemeClr val="accent2">
                    <a:lumMod val="20000"/>
                    <a:lumOff val="80000"/>
                  </a:schemeClr>
                </a:solidFill>
              </a:rPr>
              <a:t>يعقبه </a:t>
            </a:r>
            <a:r>
              <a:rPr lang="ar-SA" sz="3200" b="1" dirty="0">
                <a:solidFill>
                  <a:schemeClr val="accent2">
                    <a:lumMod val="20000"/>
                    <a:lumOff val="80000"/>
                  </a:schemeClr>
                </a:solidFill>
              </a:rPr>
              <a:t>نفس الاستجابات . </a:t>
            </a:r>
            <a:r>
              <a:rPr lang="ar-EG" sz="3200" b="1" dirty="0" smtClean="0">
                <a:solidFill>
                  <a:schemeClr val="accent2">
                    <a:lumMod val="20000"/>
                    <a:lumOff val="80000"/>
                  </a:schemeClr>
                </a:solidFill>
              </a:rPr>
              <a:t>     ومن أشهر رواد هذه النظرية : عالم </a:t>
            </a:r>
            <a:r>
              <a:rPr lang="ar-EG" sz="3200" b="1" dirty="0">
                <a:solidFill>
                  <a:schemeClr val="accent2">
                    <a:lumMod val="20000"/>
                    <a:lumOff val="80000"/>
                  </a:schemeClr>
                </a:solidFill>
              </a:rPr>
              <a:t>اللغة </a:t>
            </a:r>
            <a:r>
              <a:rPr lang="ar-EG" sz="3200" b="1" dirty="0" smtClean="0">
                <a:solidFill>
                  <a:schemeClr val="accent2">
                    <a:lumMod val="20000"/>
                    <a:lumOff val="80000"/>
                  </a:schemeClr>
                </a:solidFill>
              </a:rPr>
              <a:t>الأمريكي ليونارد </a:t>
            </a:r>
            <a:r>
              <a:rPr lang="ar-EG" sz="3200" b="1" dirty="0" err="1" smtClean="0">
                <a:solidFill>
                  <a:schemeClr val="accent2">
                    <a:lumMod val="20000"/>
                    <a:lumOff val="80000"/>
                  </a:schemeClr>
                </a:solidFill>
              </a:rPr>
              <a:t>بلومفيلد</a:t>
            </a:r>
            <a:r>
              <a:rPr lang="ar-EG" sz="3200" b="1" dirty="0" smtClean="0">
                <a:solidFill>
                  <a:schemeClr val="accent2">
                    <a:lumMod val="20000"/>
                    <a:lumOff val="80000"/>
                  </a:schemeClr>
                </a:solidFill>
              </a:rPr>
              <a:t> ، ومن علماء النفس : جون واطسون ، </a:t>
            </a:r>
            <a:r>
              <a:rPr lang="ar-EG" sz="3200" b="1" dirty="0" err="1" smtClean="0">
                <a:solidFill>
                  <a:schemeClr val="accent2">
                    <a:lumMod val="20000"/>
                    <a:lumOff val="80000"/>
                  </a:schemeClr>
                </a:solidFill>
              </a:rPr>
              <a:t>وفندلر</a:t>
            </a:r>
            <a:r>
              <a:rPr lang="ar-EG" sz="3200" b="1" dirty="0" smtClean="0">
                <a:solidFill>
                  <a:schemeClr val="accent2">
                    <a:lumMod val="20000"/>
                    <a:lumOff val="80000"/>
                  </a:schemeClr>
                </a:solidFill>
              </a:rPr>
              <a:t> ، </a:t>
            </a:r>
            <a:r>
              <a:rPr lang="ar-EG" sz="3200" b="1" dirty="0" err="1" smtClean="0">
                <a:solidFill>
                  <a:schemeClr val="accent2">
                    <a:lumMod val="20000"/>
                    <a:lumOff val="80000"/>
                  </a:schemeClr>
                </a:solidFill>
              </a:rPr>
              <a:t>وسكنر</a:t>
            </a:r>
            <a:r>
              <a:rPr lang="ar-EG" sz="3200" b="1" dirty="0" smtClean="0">
                <a:solidFill>
                  <a:schemeClr val="accent2">
                    <a:lumMod val="20000"/>
                    <a:lumOff val="80000"/>
                  </a:schemeClr>
                </a:solidFill>
              </a:rPr>
              <a:t> ..وغيرهم  .  </a:t>
            </a:r>
          </a:p>
          <a:p>
            <a:pPr algn="just"/>
            <a:r>
              <a:rPr lang="ar-EG" sz="3200" b="1" dirty="0">
                <a:solidFill>
                  <a:schemeClr val="accent2">
                    <a:lumMod val="20000"/>
                    <a:lumOff val="80000"/>
                  </a:schemeClr>
                </a:solidFill>
              </a:rPr>
              <a:t> وفقا لسلوكية </a:t>
            </a:r>
            <a:r>
              <a:rPr lang="ar-EG" sz="3200" b="1" dirty="0" err="1">
                <a:solidFill>
                  <a:schemeClr val="accent2">
                    <a:lumMod val="20000"/>
                    <a:lumOff val="80000"/>
                  </a:schemeClr>
                </a:solidFill>
              </a:rPr>
              <a:t>بلومفيلد</a:t>
            </a:r>
            <a:r>
              <a:rPr lang="ar-EG" sz="3200" b="1" dirty="0">
                <a:solidFill>
                  <a:schemeClr val="accent2">
                    <a:lumMod val="20000"/>
                    <a:lumOff val="80000"/>
                  </a:schemeClr>
                </a:solidFill>
              </a:rPr>
              <a:t> يكون الحديثُ ذو المعنى نمطًا سلوكيًا ؛ لأنه يؤثر بطريقة ما </a:t>
            </a:r>
            <a:r>
              <a:rPr lang="ar-EG" sz="3200" b="1" dirty="0" err="1">
                <a:solidFill>
                  <a:schemeClr val="accent2">
                    <a:lumMod val="20000"/>
                    <a:lumOff val="80000"/>
                  </a:schemeClr>
                </a:solidFill>
              </a:rPr>
              <a:t>فى</a:t>
            </a:r>
            <a:r>
              <a:rPr lang="ar-EG" sz="3200" b="1" dirty="0">
                <a:solidFill>
                  <a:schemeClr val="accent2">
                    <a:lumMod val="20000"/>
                    <a:lumOff val="80000"/>
                  </a:schemeClr>
                </a:solidFill>
              </a:rPr>
              <a:t> الآخرين وَيُحْدِثُ فيهم استجابات </a:t>
            </a:r>
            <a:r>
              <a:rPr lang="ar-EG" sz="3200" b="1" dirty="0" smtClean="0">
                <a:solidFill>
                  <a:schemeClr val="accent2">
                    <a:lumMod val="20000"/>
                    <a:lumOff val="80000"/>
                  </a:schemeClr>
                </a:solidFill>
              </a:rPr>
              <a:t>معينة . أما جون </a:t>
            </a:r>
            <a:r>
              <a:rPr lang="ar-EG" sz="3200" b="1" dirty="0" err="1" smtClean="0">
                <a:solidFill>
                  <a:schemeClr val="accent2">
                    <a:lumMod val="20000"/>
                    <a:lumOff val="80000"/>
                  </a:schemeClr>
                </a:solidFill>
              </a:rPr>
              <a:t>لاينز</a:t>
            </a:r>
            <a:r>
              <a:rPr lang="ar-EG" sz="3200" b="1" dirty="0" smtClean="0">
                <a:solidFill>
                  <a:schemeClr val="accent2">
                    <a:lumMod val="20000"/>
                    <a:lumOff val="80000"/>
                  </a:schemeClr>
                </a:solidFill>
              </a:rPr>
              <a:t> فيصف </a:t>
            </a:r>
            <a:r>
              <a:rPr lang="ar-EG" sz="3200" b="1" dirty="0">
                <a:solidFill>
                  <a:schemeClr val="accent2">
                    <a:lumMod val="20000"/>
                    <a:lumOff val="80000"/>
                  </a:schemeClr>
                </a:solidFill>
              </a:rPr>
              <a:t>السلوكية اللغوية بقوله : أن معنى التعبير هو الحافز الذى يثير هذا التعبير ، أو الاستجابة </a:t>
            </a:r>
            <a:r>
              <a:rPr lang="ar-EG" sz="3200" b="1" dirty="0" err="1">
                <a:solidFill>
                  <a:schemeClr val="accent2">
                    <a:lumMod val="20000"/>
                    <a:lumOff val="80000"/>
                  </a:schemeClr>
                </a:solidFill>
              </a:rPr>
              <a:t>التى</a:t>
            </a:r>
            <a:r>
              <a:rPr lang="ar-EG" sz="3200" b="1" dirty="0">
                <a:solidFill>
                  <a:schemeClr val="accent2">
                    <a:lumMod val="20000"/>
                    <a:lumOff val="80000"/>
                  </a:schemeClr>
                </a:solidFill>
              </a:rPr>
              <a:t> يثيرها التعبير ، أو مزيج من كليهما </a:t>
            </a:r>
            <a:r>
              <a:rPr lang="ar-EG" sz="3200" b="1" dirty="0" err="1">
                <a:solidFill>
                  <a:schemeClr val="accent2">
                    <a:lumMod val="20000"/>
                    <a:lumOff val="80000"/>
                  </a:schemeClr>
                </a:solidFill>
              </a:rPr>
              <a:t>فى</a:t>
            </a:r>
            <a:r>
              <a:rPr lang="ar-EG" sz="3200" b="1" dirty="0">
                <a:solidFill>
                  <a:schemeClr val="accent2">
                    <a:lumMod val="20000"/>
                    <a:lumOff val="80000"/>
                  </a:schemeClr>
                </a:solidFill>
              </a:rPr>
              <a:t> مناسبات معينة من النطق    </a:t>
            </a:r>
            <a:endParaRPr lang="ar-SA" sz="3200" b="1" dirty="0">
              <a:solidFill>
                <a:schemeClr val="accent2">
                  <a:lumMod val="20000"/>
                  <a:lumOff val="80000"/>
                </a:schemeClr>
              </a:solidFill>
            </a:endParaRPr>
          </a:p>
        </p:txBody>
      </p:sp>
    </p:spTree>
    <p:extLst>
      <p:ext uri="{BB962C8B-B14F-4D97-AF65-F5344CB8AC3E}">
        <p14:creationId xmlns:p14="http://schemas.microsoft.com/office/powerpoint/2010/main" val="2137502140"/>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564</TotalTime>
  <Words>1477</Words>
  <Application>Microsoft Office PowerPoint</Application>
  <PresentationFormat>عرض على الشاشة (3:4)‏</PresentationFormat>
  <Paragraphs>102</Paragraphs>
  <Slides>26</Slides>
  <Notes>2</Notes>
  <HiddenSlides>0</HiddenSlides>
  <MMClips>0</MMClips>
  <ScaleCrop>false</ScaleCrop>
  <HeadingPairs>
    <vt:vector size="4" baseType="variant">
      <vt:variant>
        <vt:lpstr>نسق</vt:lpstr>
      </vt:variant>
      <vt:variant>
        <vt:i4>2</vt:i4>
      </vt:variant>
      <vt:variant>
        <vt:lpstr>عناوين الشرائح</vt:lpstr>
      </vt:variant>
      <vt:variant>
        <vt:i4>26</vt:i4>
      </vt:variant>
    </vt:vector>
  </HeadingPairs>
  <TitlesOfParts>
    <vt:vector size="28" baseType="lpstr">
      <vt:lpstr>تدفق</vt:lpstr>
      <vt:lpstr>1_تدفق</vt:lpstr>
      <vt:lpstr>عرض تقديمي في PowerPoint</vt:lpstr>
      <vt:lpstr>الفصل الرابع : نظريات المعنى</vt:lpstr>
      <vt:lpstr>عرض تقديمي في PowerPoint</vt:lpstr>
      <vt:lpstr>عرض تقديمي في PowerPoint</vt:lpstr>
      <vt:lpstr>عرض تقديمي في PowerPoint</vt:lpstr>
      <vt:lpstr>تصنيف نظريات المعنى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 نظريات المعنى</dc:title>
  <dc:creator>techland</dc:creator>
  <cp:lastModifiedBy>techland</cp:lastModifiedBy>
  <cp:revision>68</cp:revision>
  <dcterms:created xsi:type="dcterms:W3CDTF">2020-03-26T22:39:41Z</dcterms:created>
  <dcterms:modified xsi:type="dcterms:W3CDTF">2020-03-28T02:33:24Z</dcterms:modified>
  <cp:contentStatus/>
</cp:coreProperties>
</file>